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31"/>
  </p:notesMasterIdLst>
  <p:sldIdLst>
    <p:sldId id="256" r:id="rId5"/>
    <p:sldId id="314" r:id="rId6"/>
    <p:sldId id="259" r:id="rId7"/>
    <p:sldId id="290" r:id="rId8"/>
    <p:sldId id="291" r:id="rId9"/>
    <p:sldId id="328" r:id="rId10"/>
    <p:sldId id="304" r:id="rId11"/>
    <p:sldId id="317" r:id="rId12"/>
    <p:sldId id="316" r:id="rId13"/>
    <p:sldId id="264" r:id="rId14"/>
    <p:sldId id="295" r:id="rId15"/>
    <p:sldId id="296" r:id="rId16"/>
    <p:sldId id="319" r:id="rId17"/>
    <p:sldId id="299" r:id="rId18"/>
    <p:sldId id="320" r:id="rId19"/>
    <p:sldId id="321" r:id="rId20"/>
    <p:sldId id="298" r:id="rId21"/>
    <p:sldId id="322" r:id="rId22"/>
    <p:sldId id="308" r:id="rId23"/>
    <p:sldId id="329" r:id="rId24"/>
    <p:sldId id="323" r:id="rId25"/>
    <p:sldId id="333" r:id="rId26"/>
    <p:sldId id="330" r:id="rId27"/>
    <p:sldId id="331" r:id="rId28"/>
    <p:sldId id="289" r:id="rId29"/>
    <p:sldId id="288" r:id="rId30"/>
  </p:sldIdLst>
  <p:sldSz cx="12192000" cy="6858000"/>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el Sakalli" initials="ES" lastIdx="1" clrIdx="0">
    <p:extLst>
      <p:ext uri="{19B8F6BF-5375-455C-9EA6-DF929625EA0E}">
        <p15:presenceInfo xmlns:p15="http://schemas.microsoft.com/office/powerpoint/2012/main" userId="S::erel.sakalli@fatprophets.com.au::96bd908a-6fef-4e2b-8beb-a9f95614a7d6" providerId="AD"/>
      </p:ext>
    </p:extLst>
  </p:cmAuthor>
  <p:cmAuthor id="2" name="Megan Le" initials="ML" lastIdx="7" clrIdx="1">
    <p:extLst>
      <p:ext uri="{19B8F6BF-5375-455C-9EA6-DF929625EA0E}">
        <p15:presenceInfo xmlns:p15="http://schemas.microsoft.com/office/powerpoint/2012/main" userId="S::megan.le@fatprophets.com.au::bab69c09-b4c3-44d5-b63d-dee7aa5c87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92369-0318-4102-BF3D-080A6D5A5F54}" v="75" dt="2023-10-09T02:36:31.20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5311" autoAdjust="0"/>
  </p:normalViewPr>
  <p:slideViewPr>
    <p:cSldViewPr>
      <p:cViewPr varScale="1">
        <p:scale>
          <a:sx n="97" d="100"/>
          <a:sy n="97" d="100"/>
        </p:scale>
        <p:origin x="9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0591" cy="467291"/>
          </a:xfrm>
          <a:prstGeom prst="rect">
            <a:avLst/>
          </a:prstGeom>
        </p:spPr>
        <p:txBody>
          <a:bodyPr vert="horz" lIns="80725" tIns="40363" rIns="80725" bIns="40363" rtlCol="0"/>
          <a:lstStyle>
            <a:lvl1pPr algn="l">
              <a:defRPr sz="11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974333" y="1"/>
            <a:ext cx="3040591" cy="467291"/>
          </a:xfrm>
          <a:prstGeom prst="rect">
            <a:avLst/>
          </a:prstGeom>
        </p:spPr>
        <p:txBody>
          <a:bodyPr vert="horz" lIns="80725" tIns="40363" rIns="80725" bIns="40363" rtlCol="0"/>
          <a:lstStyle>
            <a:lvl1pPr algn="r">
              <a:defRPr sz="1100">
                <a:latin typeface="Arial" panose="020B0604020202020204" pitchFamily="34" charset="0"/>
              </a:defRPr>
            </a:lvl1pPr>
          </a:lstStyle>
          <a:p>
            <a:fld id="{61D8DEF7-94D5-42F4-BF9B-3BC0C92D9A58}" type="datetimeFigureOut">
              <a:rPr lang="en-AU" smtClean="0"/>
              <a:pPr/>
              <a:t>11/10/2023</a:t>
            </a:fld>
            <a:endParaRPr lang="en-AU" dirty="0"/>
          </a:p>
        </p:txBody>
      </p:sp>
      <p:sp>
        <p:nvSpPr>
          <p:cNvPr id="4" name="Slide Image Placeholder 3"/>
          <p:cNvSpPr>
            <a:spLocks noGrp="1" noRot="1" noChangeAspect="1"/>
          </p:cNvSpPr>
          <p:nvPr>
            <p:ph type="sldImg" idx="2"/>
          </p:nvPr>
        </p:nvSpPr>
        <p:spPr>
          <a:xfrm>
            <a:off x="719138" y="1163638"/>
            <a:ext cx="5578475" cy="3138487"/>
          </a:xfrm>
          <a:prstGeom prst="rect">
            <a:avLst/>
          </a:prstGeom>
          <a:noFill/>
          <a:ln w="12700">
            <a:solidFill>
              <a:prstClr val="black"/>
            </a:solidFill>
          </a:ln>
        </p:spPr>
        <p:txBody>
          <a:bodyPr vert="horz" lIns="80725" tIns="40363" rIns="80725" bIns="40363" rtlCol="0" anchor="ctr"/>
          <a:lstStyle/>
          <a:p>
            <a:endParaRPr lang="en-AU" dirty="0"/>
          </a:p>
        </p:txBody>
      </p:sp>
      <p:sp>
        <p:nvSpPr>
          <p:cNvPr id="5" name="Notes Placeholder 4"/>
          <p:cNvSpPr>
            <a:spLocks noGrp="1"/>
          </p:cNvSpPr>
          <p:nvPr>
            <p:ph type="body" sz="quarter" idx="3"/>
          </p:nvPr>
        </p:nvSpPr>
        <p:spPr>
          <a:xfrm>
            <a:off x="701676" y="4476951"/>
            <a:ext cx="5613400" cy="3662957"/>
          </a:xfrm>
          <a:prstGeom prst="rect">
            <a:avLst/>
          </a:prstGeom>
        </p:spPr>
        <p:txBody>
          <a:bodyPr vert="horz" lIns="80725" tIns="40363" rIns="80725" bIns="4036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2" y="8835462"/>
            <a:ext cx="3040591" cy="467290"/>
          </a:xfrm>
          <a:prstGeom prst="rect">
            <a:avLst/>
          </a:prstGeom>
        </p:spPr>
        <p:txBody>
          <a:bodyPr vert="horz" lIns="80725" tIns="40363" rIns="80725" bIns="40363" rtlCol="0" anchor="b"/>
          <a:lstStyle>
            <a:lvl1pPr algn="l">
              <a:defRPr sz="11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974333" y="8835462"/>
            <a:ext cx="3040591" cy="467290"/>
          </a:xfrm>
          <a:prstGeom prst="rect">
            <a:avLst/>
          </a:prstGeom>
        </p:spPr>
        <p:txBody>
          <a:bodyPr vert="horz" lIns="80725" tIns="40363" rIns="80725" bIns="40363" rtlCol="0" anchor="b"/>
          <a:lstStyle>
            <a:lvl1pPr algn="r">
              <a:defRPr sz="1100">
                <a:latin typeface="Arial" panose="020B0604020202020204" pitchFamily="34" charset="0"/>
              </a:defRPr>
            </a:lvl1pPr>
          </a:lstStyle>
          <a:p>
            <a:fld id="{4B0EAE7A-D8CB-42DD-A5BC-10256239685E}" type="slidenum">
              <a:rPr lang="en-AU" smtClean="0"/>
              <a:pPr/>
              <a:t>‹#›</a:t>
            </a:fld>
            <a:endParaRPr lang="en-AU" dirty="0"/>
          </a:p>
        </p:txBody>
      </p:sp>
    </p:spTree>
    <p:extLst>
      <p:ext uri="{BB962C8B-B14F-4D97-AF65-F5344CB8AC3E}">
        <p14:creationId xmlns:p14="http://schemas.microsoft.com/office/powerpoint/2010/main" val="46462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0EAE7A-D8CB-42DD-A5BC-10256239685E}" type="slidenum">
              <a:rPr lang="en-AU" smtClean="0"/>
              <a:t>1</a:t>
            </a:fld>
            <a:endParaRPr lang="en-AU"/>
          </a:p>
        </p:txBody>
      </p:sp>
    </p:spTree>
    <p:extLst>
      <p:ext uri="{BB962C8B-B14F-4D97-AF65-F5344CB8AC3E}">
        <p14:creationId xmlns:p14="http://schemas.microsoft.com/office/powerpoint/2010/main" val="219040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anose="05050102010706020507" pitchFamily="18" charset="2"/>
              <a:buChar char=""/>
            </a:pPr>
            <a:r>
              <a:rPr lang="en-AU" sz="1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played it safe in Japanese banks</a:t>
            </a:r>
            <a:endParaRPr lang="en-AU" sz="1100" dirty="0">
              <a:effectLst/>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AU" sz="1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Missed reducing portfolio risk in May by one month which effected our results</a:t>
            </a:r>
            <a:endParaRPr lang="en-AU" sz="1100" dirty="0">
              <a:effectLs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AU" sz="11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Fund has been stable since June/July – lower volatility than the broader market</a:t>
            </a:r>
            <a:endParaRPr lang="en-AU" sz="11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0EAE7A-D8CB-42DD-A5BC-10256239685E}" type="slidenum">
              <a:rPr lang="en-AU" smtClean="0"/>
              <a:t>10</a:t>
            </a:fld>
            <a:endParaRPr lang="en-AU"/>
          </a:p>
        </p:txBody>
      </p:sp>
    </p:spTree>
    <p:extLst>
      <p:ext uri="{BB962C8B-B14F-4D97-AF65-F5344CB8AC3E}">
        <p14:creationId xmlns:p14="http://schemas.microsoft.com/office/powerpoint/2010/main" val="402438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100" dirty="0"/>
          </a:p>
        </p:txBody>
      </p:sp>
      <p:sp>
        <p:nvSpPr>
          <p:cNvPr id="4" name="Slide Number Placeholder 3"/>
          <p:cNvSpPr>
            <a:spLocks noGrp="1"/>
          </p:cNvSpPr>
          <p:nvPr>
            <p:ph type="sldNum" sz="quarter" idx="5"/>
          </p:nvPr>
        </p:nvSpPr>
        <p:spPr/>
        <p:txBody>
          <a:bodyPr/>
          <a:lstStyle/>
          <a:p>
            <a:fld id="{4B0EAE7A-D8CB-42DD-A5BC-10256239685E}" type="slidenum">
              <a:rPr lang="en-AU" smtClean="0"/>
              <a:t>11</a:t>
            </a:fld>
            <a:endParaRPr lang="en-AU"/>
          </a:p>
        </p:txBody>
      </p:sp>
    </p:spTree>
    <p:extLst>
      <p:ext uri="{BB962C8B-B14F-4D97-AF65-F5344CB8AC3E}">
        <p14:creationId xmlns:p14="http://schemas.microsoft.com/office/powerpoint/2010/main" val="2678706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year has been all about tightening US financial conditions in response to inflation – Fed raising rates and withdrawing liquidity</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2022 was also the year of King Dollar which has appreciated into those tighter conditions </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growing consensus believe this to be the end of the bear market, with a Fed pause in sight – this is true, and the US may yet skirt a recession of have a soft landing, but the bear market has one last piece of unfinished business yet  </a:t>
            </a:r>
            <a:endParaRPr lang="en-AU" sz="18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0EAE7A-D8CB-42DD-A5BC-10256239685E}" type="slidenum">
              <a:rPr lang="en-AU" smtClean="0"/>
              <a:t>12</a:t>
            </a:fld>
            <a:endParaRPr lang="en-AU"/>
          </a:p>
        </p:txBody>
      </p:sp>
    </p:spTree>
    <p:extLst>
      <p:ext uri="{BB962C8B-B14F-4D97-AF65-F5344CB8AC3E}">
        <p14:creationId xmlns:p14="http://schemas.microsoft.com/office/powerpoint/2010/main" val="94067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Downward earnings revisions could come through sharply in January and February when S&amp;P500 companies report December quarterly earnings</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really reflected in the S&amp;P500 price</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Markets have been fixated on the Fed, inflation and interest rates…but soon, earnings will come sharply into focus</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Overearning of companies post pandemic will unwind, costs are going to remain elevated, margins will be squeezed (sticky labour costs) and this will cause the final leg lower for US stocks</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Good news is I see a bear market low being reached in the first quarter of next year, when downgrades for FY23 are finally reflected in valuations.  </a:t>
            </a:r>
            <a:endParaRPr lang="en-AU" sz="18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0EAE7A-D8CB-42DD-A5BC-10256239685E}" type="slidenum">
              <a:rPr lang="en-AU" smtClean="0"/>
              <a:t>13</a:t>
            </a:fld>
            <a:endParaRPr lang="en-AU"/>
          </a:p>
        </p:txBody>
      </p:sp>
    </p:spTree>
    <p:extLst>
      <p:ext uri="{BB962C8B-B14F-4D97-AF65-F5344CB8AC3E}">
        <p14:creationId xmlns:p14="http://schemas.microsoft.com/office/powerpoint/2010/main" val="95286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2023 is going to be traders market, with a strong finish into the end of the year</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 market could find a bottom around the 3000/3300 level</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never saw capitulation in the June/October selloffs and tests of the lows</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could be coming early next year – and then a strong rally into the end of the year</a:t>
            </a:r>
            <a:endParaRPr lang="en-AU" sz="18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0EAE7A-D8CB-42DD-A5BC-10256239685E}" type="slidenum">
              <a:rPr lang="en-AU" smtClean="0"/>
              <a:t>14</a:t>
            </a:fld>
            <a:endParaRPr lang="en-AU"/>
          </a:p>
        </p:txBody>
      </p:sp>
    </p:spTree>
    <p:extLst>
      <p:ext uri="{BB962C8B-B14F-4D97-AF65-F5344CB8AC3E}">
        <p14:creationId xmlns:p14="http://schemas.microsoft.com/office/powerpoint/2010/main" val="2140074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Asian bear market looks to be ending, longest one in history at 660 days</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SPX should find strong support at the 3000 breakout level and then recover into the end of the year – </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4000 would be achievable if US economy skirts a recession, unemployment doesn’t rise much above 5%, inflation is brought under control and the Fed begins to ease</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Excesses wrought by the pandemic and stimulus binge should have washed through the system</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Valuations will be cheaper, and economic rebound within sight in 2024</a:t>
            </a:r>
            <a:endParaRPr lang="en-AU" sz="18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0EAE7A-D8CB-42DD-A5BC-10256239685E}" type="slidenum">
              <a:rPr lang="en-AU" smtClean="0"/>
              <a:t>15</a:t>
            </a:fld>
            <a:endParaRPr lang="en-AU"/>
          </a:p>
        </p:txBody>
      </p:sp>
    </p:spTree>
    <p:extLst>
      <p:ext uri="{BB962C8B-B14F-4D97-AF65-F5344CB8AC3E}">
        <p14:creationId xmlns:p14="http://schemas.microsoft.com/office/powerpoint/2010/main" val="402068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M2 rapid growth in 2021 told us monster inflation was on the way – which the big story in 2022</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but M2 growth has since collapsed – so guarantees inflation will come down…as Milton Friedman said “inflation is everywhere a monetary phenomenon” </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Inflation will surprise to the downside – we think, in line with consensus, inflation will come down to 4-5% faster than expected (consensus estimates 5-6%) – because of M2 supply decline </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Bond yields will fall sharply, the dollar will weaken – triggering a powerful rally in US, global equities, emerging markets, commodities and precious metals in the 2</a:t>
            </a:r>
            <a:r>
              <a:rPr lang="en-AU" sz="1800" baseline="30000" dirty="0">
                <a:effectLst/>
                <a:latin typeface="Arial" panose="020B0604020202020204" pitchFamily="34" charset="0"/>
                <a:ea typeface="Calibri" panose="020F0502020204030204" pitchFamily="34" charset="0"/>
                <a:cs typeface="Times New Roman" panose="02020603050405020304" pitchFamily="18" charset="0"/>
              </a:rPr>
              <a:t>nd</a:t>
            </a:r>
            <a:r>
              <a:rPr lang="en-AU" sz="1800" dirty="0">
                <a:effectLst/>
                <a:latin typeface="Arial" panose="020B0604020202020204" pitchFamily="34" charset="0"/>
                <a:ea typeface="Calibri" panose="020F0502020204030204" pitchFamily="34" charset="0"/>
                <a:cs typeface="Times New Roman" panose="02020603050405020304" pitchFamily="18" charset="0"/>
              </a:rPr>
              <a:t> half of next year</a:t>
            </a:r>
            <a:endParaRPr lang="en-AU" sz="18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0EAE7A-D8CB-42DD-A5BC-10256239685E}" type="slidenum">
              <a:rPr lang="en-AU" smtClean="0"/>
              <a:t>16</a:t>
            </a:fld>
            <a:endParaRPr lang="en-AU"/>
          </a:p>
        </p:txBody>
      </p:sp>
    </p:spTree>
    <p:extLst>
      <p:ext uri="{BB962C8B-B14F-4D97-AF65-F5344CB8AC3E}">
        <p14:creationId xmlns:p14="http://schemas.microsoft.com/office/powerpoint/2010/main" val="3867794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Bonds to outperform as inflation cools and the US economy slows</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Bonds underperformed in 2022 – but could do much better next year</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We have taken a trading position in US treasuries and US corporate debt as peak inflation and Fed tightening looks now to be fully priced into the market </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T Bond yields have risen to much this year and could now overshoot on the downside in 23</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Forward inflation expectations have stabilised at about 3%</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Rising US unemployment will take pressure off the Fed</a:t>
            </a:r>
            <a:endParaRPr lang="en-AU" sz="1800" dirty="0">
              <a:effectLs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B0EAE7A-D8CB-42DD-A5BC-10256239685E}" type="slidenum">
              <a:rPr lang="en-AU" smtClean="0"/>
              <a:t>17</a:t>
            </a:fld>
            <a:endParaRPr lang="en-AU"/>
          </a:p>
        </p:txBody>
      </p:sp>
    </p:spTree>
    <p:extLst>
      <p:ext uri="{BB962C8B-B14F-4D97-AF65-F5344CB8AC3E}">
        <p14:creationId xmlns:p14="http://schemas.microsoft.com/office/powerpoint/2010/main" val="3239080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Clr>
                <a:srgbClr val="4C4C4C"/>
              </a:buClr>
              <a:buSzPts val="1350"/>
              <a:buFont typeface="MS Gloriola II"/>
              <a:buAutoNum type="arabicPeriod"/>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recent months gold prices have been performing in-line with rising real rates and a relatively strong US economy. </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Clr>
                <a:srgbClr val="4C4C4C"/>
              </a:buClr>
              <a:buSzPts val="1350"/>
              <a:buFont typeface="MS Gloriola II"/>
              <a:buAutoNum type="arabicPeriod"/>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are signs now of a potential slow down in tightening from here on in – this could provide support for gold</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Clr>
                <a:srgbClr val="4C4C4C"/>
              </a:buClr>
              <a:buSzPts val="1350"/>
              <a:buFont typeface="MS Gloriola II"/>
              <a:buAutoNum type="arabicPeriod"/>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USD looks to have put in an important top</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buClr>
                <a:srgbClr val="4C4C4C"/>
              </a:buClr>
              <a:buSzPts val="1350"/>
              <a:buFont typeface="MS Gloriola II"/>
              <a:buAutoNum type="arabicPeriod"/>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P/NPV currently sits at ~0.95x vs historical avg of ~1.3x – and is cheap </a:t>
            </a:r>
            <a:endParaRPr lang="en-AU" sz="1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4C4C4C"/>
              </a:buClr>
              <a:buSzPts val="1350"/>
              <a:buFont typeface="MS Gloriola II"/>
              <a:buAutoNum type="arabicPeriod"/>
            </a:pPr>
            <a:r>
              <a:rPr lang="en-AU" sz="1800"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like NCM, GOR, EVN, NST</a:t>
            </a:r>
            <a:endParaRPr lang="en-AU" sz="18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0EAE7A-D8CB-42DD-A5BC-10256239685E}" type="slidenum">
              <a:rPr lang="en-AU" smtClean="0"/>
              <a:t>18</a:t>
            </a:fld>
            <a:endParaRPr lang="en-AU"/>
          </a:p>
        </p:txBody>
      </p:sp>
    </p:spTree>
    <p:extLst>
      <p:ext uri="{BB962C8B-B14F-4D97-AF65-F5344CB8AC3E}">
        <p14:creationId xmlns:p14="http://schemas.microsoft.com/office/powerpoint/2010/main" val="1857173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Clr>
                <a:srgbClr val="4C4C4C"/>
              </a:buClr>
              <a:buSzPts val="1350"/>
              <a:buFont typeface="MS Gloriola II"/>
              <a:buAutoNum type="arabicPeriod"/>
            </a:pPr>
            <a:endParaRPr lang="en-AU" sz="18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0EAE7A-D8CB-42DD-A5BC-10256239685E}" type="slidenum">
              <a:rPr lang="en-AU" smtClean="0"/>
              <a:t>21</a:t>
            </a:fld>
            <a:endParaRPr lang="en-AU"/>
          </a:p>
        </p:txBody>
      </p:sp>
    </p:spTree>
    <p:extLst>
      <p:ext uri="{BB962C8B-B14F-4D97-AF65-F5344CB8AC3E}">
        <p14:creationId xmlns:p14="http://schemas.microsoft.com/office/powerpoint/2010/main" val="351280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0EAE7A-D8CB-42DD-A5BC-10256239685E}" type="slidenum">
              <a:rPr lang="en-AU" smtClean="0"/>
              <a:t>2</a:t>
            </a:fld>
            <a:endParaRPr lang="en-AU"/>
          </a:p>
        </p:txBody>
      </p:sp>
    </p:spTree>
    <p:extLst>
      <p:ext uri="{BB962C8B-B14F-4D97-AF65-F5344CB8AC3E}">
        <p14:creationId xmlns:p14="http://schemas.microsoft.com/office/powerpoint/2010/main" val="2109364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B0EAE7A-D8CB-42DD-A5BC-10256239685E}" type="slidenum">
              <a:rPr lang="en-AU" smtClean="0"/>
              <a:t>22</a:t>
            </a:fld>
            <a:endParaRPr lang="en-AU"/>
          </a:p>
        </p:txBody>
      </p:sp>
    </p:spTree>
    <p:extLst>
      <p:ext uri="{BB962C8B-B14F-4D97-AF65-F5344CB8AC3E}">
        <p14:creationId xmlns:p14="http://schemas.microsoft.com/office/powerpoint/2010/main" val="392533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B0EAE7A-D8CB-42DD-A5BC-10256239685E}" type="slidenum">
              <a:rPr lang="en-AU" smtClean="0"/>
              <a:t>23</a:t>
            </a:fld>
            <a:endParaRPr lang="en-AU"/>
          </a:p>
        </p:txBody>
      </p:sp>
    </p:spTree>
    <p:extLst>
      <p:ext uri="{BB962C8B-B14F-4D97-AF65-F5344CB8AC3E}">
        <p14:creationId xmlns:p14="http://schemas.microsoft.com/office/powerpoint/2010/main" val="3603314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B0EAE7A-D8CB-42DD-A5BC-10256239685E}" type="slidenum">
              <a:rPr lang="en-AU" smtClean="0"/>
              <a:t>24</a:t>
            </a:fld>
            <a:endParaRPr lang="en-AU"/>
          </a:p>
        </p:txBody>
      </p:sp>
    </p:spTree>
    <p:extLst>
      <p:ext uri="{BB962C8B-B14F-4D97-AF65-F5344CB8AC3E}">
        <p14:creationId xmlns:p14="http://schemas.microsoft.com/office/powerpoint/2010/main" val="3009441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0EAE7A-D8CB-42DD-A5BC-10256239685E}" type="slidenum">
              <a:rPr lang="en-AU" smtClean="0"/>
              <a:t>25</a:t>
            </a:fld>
            <a:endParaRPr lang="en-AU"/>
          </a:p>
        </p:txBody>
      </p:sp>
    </p:spTree>
    <p:extLst>
      <p:ext uri="{BB962C8B-B14F-4D97-AF65-F5344CB8AC3E}">
        <p14:creationId xmlns:p14="http://schemas.microsoft.com/office/powerpoint/2010/main" val="1487822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0EAE7A-D8CB-42DD-A5BC-10256239685E}" type="slidenum">
              <a:rPr lang="en-AU" smtClean="0"/>
              <a:t>26</a:t>
            </a:fld>
            <a:endParaRPr lang="en-AU"/>
          </a:p>
        </p:txBody>
      </p:sp>
    </p:spTree>
    <p:extLst>
      <p:ext uri="{BB962C8B-B14F-4D97-AF65-F5344CB8AC3E}">
        <p14:creationId xmlns:p14="http://schemas.microsoft.com/office/powerpoint/2010/main" val="608268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0EAE7A-D8CB-42DD-A5BC-10256239685E}" type="slidenum">
              <a:rPr lang="en-AU" smtClean="0"/>
              <a:t>3</a:t>
            </a:fld>
            <a:endParaRPr lang="en-AU"/>
          </a:p>
        </p:txBody>
      </p:sp>
    </p:spTree>
    <p:extLst>
      <p:ext uri="{BB962C8B-B14F-4D97-AF65-F5344CB8AC3E}">
        <p14:creationId xmlns:p14="http://schemas.microsoft.com/office/powerpoint/2010/main" val="95242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0EAE7A-D8CB-42DD-A5BC-10256239685E}" type="slidenum">
              <a:rPr lang="en-AU" smtClean="0"/>
              <a:t>4</a:t>
            </a:fld>
            <a:endParaRPr lang="en-AU"/>
          </a:p>
        </p:txBody>
      </p:sp>
    </p:spTree>
    <p:extLst>
      <p:ext uri="{BB962C8B-B14F-4D97-AF65-F5344CB8AC3E}">
        <p14:creationId xmlns:p14="http://schemas.microsoft.com/office/powerpoint/2010/main" val="30784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0EAE7A-D8CB-42DD-A5BC-10256239685E}" type="slidenum">
              <a:rPr lang="en-AU" smtClean="0"/>
              <a:t>5</a:t>
            </a:fld>
            <a:endParaRPr lang="en-AU"/>
          </a:p>
        </p:txBody>
      </p:sp>
    </p:spTree>
    <p:extLst>
      <p:ext uri="{BB962C8B-B14F-4D97-AF65-F5344CB8AC3E}">
        <p14:creationId xmlns:p14="http://schemas.microsoft.com/office/powerpoint/2010/main" val="316388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B0EAE7A-D8CB-42DD-A5BC-10256239685E}" type="slidenum">
              <a:rPr lang="en-AU" smtClean="0"/>
              <a:t>6</a:t>
            </a:fld>
            <a:endParaRPr lang="en-AU"/>
          </a:p>
        </p:txBody>
      </p:sp>
    </p:spTree>
    <p:extLst>
      <p:ext uri="{BB962C8B-B14F-4D97-AF65-F5344CB8AC3E}">
        <p14:creationId xmlns:p14="http://schemas.microsoft.com/office/powerpoint/2010/main" val="175100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1. Not going to tolerate the discount any more</a:t>
            </a:r>
          </a:p>
          <a:p>
            <a:r>
              <a:rPr lang="en-AU" sz="1100" dirty="0"/>
              <a:t>2. We are committed as the manager to closing the gap with the board</a:t>
            </a:r>
          </a:p>
          <a:p>
            <a:r>
              <a:rPr lang="en-AU" sz="1100" dirty="0"/>
              <a:t> </a:t>
            </a:r>
          </a:p>
          <a:p>
            <a:endParaRPr lang="en-AU" dirty="0"/>
          </a:p>
        </p:txBody>
      </p:sp>
      <p:sp>
        <p:nvSpPr>
          <p:cNvPr id="4" name="Slide Number Placeholder 3"/>
          <p:cNvSpPr>
            <a:spLocks noGrp="1"/>
          </p:cNvSpPr>
          <p:nvPr>
            <p:ph type="sldNum" sz="quarter" idx="5"/>
          </p:nvPr>
        </p:nvSpPr>
        <p:spPr/>
        <p:txBody>
          <a:bodyPr/>
          <a:lstStyle/>
          <a:p>
            <a:fld id="{4B0EAE7A-D8CB-42DD-A5BC-10256239685E}" type="slidenum">
              <a:rPr lang="en-AU" smtClean="0"/>
              <a:t>7</a:t>
            </a:fld>
            <a:endParaRPr lang="en-AU"/>
          </a:p>
        </p:txBody>
      </p:sp>
    </p:spTree>
    <p:extLst>
      <p:ext uri="{BB962C8B-B14F-4D97-AF65-F5344CB8AC3E}">
        <p14:creationId xmlns:p14="http://schemas.microsoft.com/office/powerpoint/2010/main" val="3460203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B0EAE7A-D8CB-42DD-A5BC-10256239685E}" type="slidenum">
              <a:rPr lang="en-AU" smtClean="0"/>
              <a:t>8</a:t>
            </a:fld>
            <a:endParaRPr lang="en-AU"/>
          </a:p>
        </p:txBody>
      </p:sp>
    </p:spTree>
    <p:extLst>
      <p:ext uri="{BB962C8B-B14F-4D97-AF65-F5344CB8AC3E}">
        <p14:creationId xmlns:p14="http://schemas.microsoft.com/office/powerpoint/2010/main" val="1854464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B0EAE7A-D8CB-42DD-A5BC-10256239685E}" type="slidenum">
              <a:rPr lang="en-AU" smtClean="0"/>
              <a:t>9</a:t>
            </a:fld>
            <a:endParaRPr lang="en-AU"/>
          </a:p>
        </p:txBody>
      </p:sp>
    </p:spTree>
    <p:extLst>
      <p:ext uri="{BB962C8B-B14F-4D97-AF65-F5344CB8AC3E}">
        <p14:creationId xmlns:p14="http://schemas.microsoft.com/office/powerpoint/2010/main" val="102138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15553"/>
          </a:xfrm>
          <a:prstGeom prst="rect">
            <a:avLst/>
          </a:prstGeom>
        </p:spPr>
        <p:txBody>
          <a:bodyPr wrap="square" lIns="0" tIns="0" rIns="0" bIns="0">
            <a:spAutoFit/>
          </a:bodyPr>
          <a:lstStyle>
            <a:lvl1pPr>
              <a:defRPr>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EEC4B0F-ED81-424C-A619-B81C8C500815}" type="datetime1">
              <a:rPr lang="en-US" smtClean="0"/>
              <a:t>10/11/2023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panose="020B0604020202020204" pitchFamily="34" charset="0"/>
                <a:cs typeface="Arial" panose="020B0604020202020204" pitchFamily="34" charset="0"/>
              </a:defRPr>
            </a:lvl1pPr>
          </a:lstStyle>
          <a:p>
            <a:pPr marL="38100">
              <a:lnSpc>
                <a:spcPts val="1240"/>
              </a:lnSpc>
            </a:pPr>
            <a:fld id="{81D60167-4931-47E6-BA6A-407CBD079E47}" type="slidenum">
              <a:rPr lang="en-AU" smtClean="0"/>
              <a:pPr marL="38100">
                <a:lnSpc>
                  <a:spcPts val="1240"/>
                </a:lnSpc>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5231D3-1E3A-4961-B22D-03680A944368}" type="datetime1">
              <a:rPr lang="en-US" smtClean="0"/>
              <a:t>10/11/2023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panose="020B0604020202020204" pitchFamily="34" charset="0"/>
                <a:cs typeface="Arial" panose="020B0604020202020204" pitchFamily="34" charset="0"/>
              </a:defRPr>
            </a:lvl1pPr>
          </a:lstStyle>
          <a:p>
            <a:pPr marL="38100">
              <a:lnSpc>
                <a:spcPts val="1240"/>
              </a:lnSpc>
            </a:pPr>
            <a:fld id="{81D60167-4931-47E6-BA6A-407CBD079E47}" type="slidenum">
              <a:rPr lang="en-AU" smtClean="0"/>
              <a:pPr marL="38100">
                <a:lnSpc>
                  <a:spcPts val="1240"/>
                </a:lnSpc>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600199"/>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endParaRPr>
          </a:p>
        </p:txBody>
      </p:sp>
      <p:sp>
        <p:nvSpPr>
          <p:cNvPr id="17" name="bg object 17"/>
          <p:cNvSpPr/>
          <p:nvPr/>
        </p:nvSpPr>
        <p:spPr>
          <a:xfrm>
            <a:off x="3886200" y="123444"/>
            <a:ext cx="4455413" cy="1229105"/>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endParaRPr>
          </a:p>
        </p:txBody>
      </p:sp>
      <p:sp>
        <p:nvSpPr>
          <p:cNvPr id="2" name="Holder 2"/>
          <p:cNvSpPr>
            <a:spLocks noGrp="1"/>
          </p:cNvSpPr>
          <p:nvPr>
            <p:ph type="title"/>
          </p:nvPr>
        </p:nvSpPr>
        <p:spPr/>
        <p:txBody>
          <a:bodyPr lIns="0" tIns="0" rIns="0" bIns="0"/>
          <a:lstStyle>
            <a:lvl1pPr>
              <a:defRPr sz="4000" b="0" i="0">
                <a:solidFill>
                  <a:schemeClr val="bg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28294F9-93CC-41E3-AFFF-8001CC2A5F9F}" type="datetime1">
              <a:rPr lang="en-US" smtClean="0"/>
              <a:t>10/11/2023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panose="020B0604020202020204" pitchFamily="34" charset="0"/>
                <a:cs typeface="Arial" panose="020B0604020202020204" pitchFamily="34" charset="0"/>
              </a:defRPr>
            </a:lvl1pPr>
          </a:lstStyle>
          <a:p>
            <a:pPr marL="38100">
              <a:lnSpc>
                <a:spcPts val="1240"/>
              </a:lnSpc>
            </a:pPr>
            <a:fld id="{81D60167-4931-47E6-BA6A-407CBD079E47}" type="slidenum">
              <a:rPr lang="en-AU" smtClean="0"/>
              <a:pPr marL="38100">
                <a:lnSpc>
                  <a:spcPts val="1240"/>
                </a:lnSpc>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241574D-4CE1-4CCB-8236-296B01AD052F}" type="datetime1">
              <a:rPr lang="en-US" smtClean="0"/>
              <a:t>10/11/2023</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panose="020B0604020202020204" pitchFamily="34" charset="0"/>
                <a:cs typeface="Arial" panose="020B0604020202020204" pitchFamily="34" charset="0"/>
              </a:defRPr>
            </a:lvl1pPr>
          </a:lstStyle>
          <a:p>
            <a:pPr marL="38100">
              <a:lnSpc>
                <a:spcPts val="1240"/>
              </a:lnSpc>
            </a:pPr>
            <a:fld id="{81D60167-4931-47E6-BA6A-407CBD079E47}" type="slidenum">
              <a:rPr lang="en-AU" smtClean="0"/>
              <a:pPr marL="38100">
                <a:lnSpc>
                  <a:spcPts val="1240"/>
                </a:lnSpc>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1335F17-A1CC-4030-96CA-C6A23757DDEE}" type="datetime1">
              <a:rPr lang="en-US" smtClean="0"/>
              <a:t>10/11/2023</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panose="020B0604020202020204" pitchFamily="34" charset="0"/>
                <a:cs typeface="Arial" panose="020B0604020202020204" pitchFamily="34" charset="0"/>
              </a:defRPr>
            </a:lvl1pPr>
          </a:lstStyle>
          <a:p>
            <a:pPr marL="38100">
              <a:lnSpc>
                <a:spcPts val="1240"/>
              </a:lnSpc>
            </a:pPr>
            <a:fld id="{81D60167-4931-47E6-BA6A-407CBD079E47}" type="slidenum">
              <a:rPr lang="en-AU" smtClean="0"/>
              <a:pPr marL="38100">
                <a:lnSpc>
                  <a:spcPts val="1240"/>
                </a:lnSpc>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600199"/>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endParaRPr>
          </a:p>
        </p:txBody>
      </p:sp>
      <p:sp>
        <p:nvSpPr>
          <p:cNvPr id="2" name="Holder 2"/>
          <p:cNvSpPr>
            <a:spLocks noGrp="1"/>
          </p:cNvSpPr>
          <p:nvPr>
            <p:ph type="title"/>
          </p:nvPr>
        </p:nvSpPr>
        <p:spPr>
          <a:xfrm>
            <a:off x="2182748" y="5029"/>
            <a:ext cx="7826502" cy="615553"/>
          </a:xfrm>
          <a:prstGeom prst="rect">
            <a:avLst/>
          </a:prstGeom>
        </p:spPr>
        <p:txBody>
          <a:bodyPr wrap="square" lIns="0" tIns="0" rIns="0" bIns="0">
            <a:spAutoFit/>
          </a:bodyPr>
          <a:lstStyle>
            <a:lvl1pPr>
              <a:defRPr sz="4000" b="0" i="0">
                <a:solidFill>
                  <a:schemeClr val="bg1"/>
                </a:solidFill>
                <a:latin typeface="Arial Black"/>
                <a:cs typeface="Arial Black"/>
              </a:defRPr>
            </a:lvl1pPr>
          </a:lstStyle>
          <a:p>
            <a:endParaRPr dirty="0"/>
          </a:p>
        </p:txBody>
      </p:sp>
      <p:sp>
        <p:nvSpPr>
          <p:cNvPr id="3" name="Holder 3"/>
          <p:cNvSpPr>
            <a:spLocks noGrp="1"/>
          </p:cNvSpPr>
          <p:nvPr>
            <p:ph type="body" idx="1"/>
          </p:nvPr>
        </p:nvSpPr>
        <p:spPr>
          <a:xfrm>
            <a:off x="2196083" y="1988896"/>
            <a:ext cx="7579995"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latin typeface="Arial" panose="020B0604020202020204" pitchFamily="34" charset="0"/>
              </a:defRPr>
            </a:lvl1pPr>
          </a:lstStyle>
          <a:p>
            <a:endParaRPr lang="en-AU"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latin typeface="Arial" panose="020B0604020202020204" pitchFamily="34" charset="0"/>
              </a:defRPr>
            </a:lvl1pPr>
          </a:lstStyle>
          <a:p>
            <a:fld id="{58755746-4E85-4AAD-B66F-AB3EE99BBE0B}" type="datetime1">
              <a:rPr lang="en-US" smtClean="0"/>
              <a:pPr/>
              <a:t>10/11/2023</a:t>
            </a:fld>
            <a:endParaRPr lang="en-US" dirty="0"/>
          </a:p>
        </p:txBody>
      </p:sp>
      <p:sp>
        <p:nvSpPr>
          <p:cNvPr id="6" name="Holder 6"/>
          <p:cNvSpPr>
            <a:spLocks noGrp="1"/>
          </p:cNvSpPr>
          <p:nvPr>
            <p:ph type="sldNum" sz="quarter" idx="7"/>
          </p:nvPr>
        </p:nvSpPr>
        <p:spPr>
          <a:xfrm>
            <a:off x="11068811" y="6464909"/>
            <a:ext cx="231775" cy="153888"/>
          </a:xfrm>
          <a:prstGeom prst="rect">
            <a:avLst/>
          </a:prstGeom>
        </p:spPr>
        <p:txBody>
          <a:bodyPr wrap="square" lIns="0" tIns="0" rIns="0" bIns="0">
            <a:spAutoFit/>
          </a:bodyPr>
          <a:lstStyle>
            <a:lvl1pPr>
              <a:defRPr sz="1200" b="0" i="0">
                <a:solidFill>
                  <a:srgbClr val="888888"/>
                </a:solidFill>
                <a:latin typeface="Arial" panose="020B0604020202020204" pitchFamily="34" charset="0"/>
                <a:cs typeface="Arial" panose="020B0604020202020204" pitchFamily="34" charset="0"/>
              </a:defRPr>
            </a:lvl1pPr>
          </a:lstStyle>
          <a:p>
            <a:pPr marL="38100">
              <a:lnSpc>
                <a:spcPts val="1240"/>
              </a:lnSpc>
            </a:pPr>
            <a:fld id="{81D60167-4931-47E6-BA6A-407CBD079E47}" type="slidenum">
              <a:rPr lang="en-AU" smtClean="0"/>
              <a:pPr marL="38100">
                <a:lnSpc>
                  <a:spcPts val="1240"/>
                </a:lnSpc>
              </a:pPr>
              <a:t>‹#›</a:t>
            </a:fld>
            <a:endParaRPr lang="en-A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Arial" panose="020B0604020202020204" pitchFamily="34" charset="0"/>
          <a:ea typeface="+mj-ea"/>
          <a:cs typeface="Arial" panose="020B0604020202020204" pitchFamily="34" charset="0"/>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Angus.Geddes@fatprophets.com.a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Simon.Wheatley@fatprophets.com.au" TargetMode="External"/><Relationship Id="rId4" Type="http://schemas.openxmlformats.org/officeDocument/2006/relationships/hyperlink" Target="mailto:Michael@spinnakerinvest.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7"/>
          </a:xfrm>
          <a:prstGeom prst="rect">
            <a:avLst/>
          </a:prstGeom>
          <a:blipFill>
            <a:blip r:embed="rId3" cstate="print"/>
            <a:stretch>
              <a:fillRect/>
            </a:stretch>
          </a:blipFill>
        </p:spPr>
        <p:txBody>
          <a:bodyPr wrap="square" lIns="0" tIns="0" rIns="0" bIns="0" rtlCol="0"/>
          <a:lstStyle/>
          <a:p>
            <a:endParaRPr lang="en-AU" dirty="0">
              <a:latin typeface="Arial" panose="020B0604020202020204" pitchFamily="34" charset="0"/>
            </a:endParaRPr>
          </a:p>
        </p:txBody>
      </p:sp>
      <p:sp>
        <p:nvSpPr>
          <p:cNvPr id="3" name="Rectangle 2">
            <a:extLst>
              <a:ext uri="{FF2B5EF4-FFF2-40B4-BE49-F238E27FC236}">
                <a16:creationId xmlns:a16="http://schemas.microsoft.com/office/drawing/2014/main" id="{AAD072E8-6872-4CA4-8EC7-B96FCF44316E}"/>
              </a:ext>
            </a:extLst>
          </p:cNvPr>
          <p:cNvSpPr/>
          <p:nvPr/>
        </p:nvSpPr>
        <p:spPr>
          <a:xfrm>
            <a:off x="0" y="0"/>
            <a:ext cx="12192000" cy="1447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0" y="381000"/>
            <a:ext cx="5105400" cy="566822"/>
          </a:xfrm>
          <a:prstGeom prst="rect">
            <a:avLst/>
          </a:prstGeom>
        </p:spPr>
        <p:txBody>
          <a:bodyPr vert="horz" wrap="square" lIns="0" tIns="12700" rIns="0" bIns="0" rtlCol="0">
            <a:spAutoFit/>
          </a:bodyPr>
          <a:lstStyle/>
          <a:p>
            <a:r>
              <a:rPr lang="en-AU" sz="3600" dirty="0">
                <a:latin typeface="Arial" panose="020B0604020202020204" pitchFamily="34" charset="0"/>
                <a:cs typeface="Arial" panose="020B0604020202020204" pitchFamily="34" charset="0"/>
              </a:rPr>
              <a:t>FPC NTA 2021 to 2023</a:t>
            </a:r>
          </a:p>
        </p:txBody>
      </p:sp>
      <p:sp>
        <p:nvSpPr>
          <p:cNvPr id="2" name="Slide Number Placeholder 1">
            <a:extLst>
              <a:ext uri="{FF2B5EF4-FFF2-40B4-BE49-F238E27FC236}">
                <a16:creationId xmlns:a16="http://schemas.microsoft.com/office/drawing/2014/main" id="{FD41A281-08F6-4126-9E65-8AA60777E706}"/>
              </a:ext>
            </a:extLst>
          </p:cNvPr>
          <p:cNvSpPr>
            <a:spLocks noGrp="1"/>
          </p:cNvSpPr>
          <p:nvPr>
            <p:ph type="sldNum" sz="quarter" idx="7"/>
          </p:nvPr>
        </p:nvSpPr>
        <p:spPr/>
        <p:txBody>
          <a:bodyPr/>
          <a:lstStyle/>
          <a:p>
            <a:pPr marL="38100">
              <a:lnSpc>
                <a:spcPts val="1240"/>
              </a:lnSpc>
            </a:pPr>
            <a:fld id="{81D60167-4931-47E6-BA6A-407CBD079E47}" type="slidenum">
              <a:rPr lang="en-AU" smtClean="0"/>
              <a:t>10</a:t>
            </a:fld>
            <a:endParaRPr lang="en-AU" dirty="0"/>
          </a:p>
        </p:txBody>
      </p:sp>
      <p:graphicFrame>
        <p:nvGraphicFramePr>
          <p:cNvPr id="4" name="Table 3">
            <a:extLst>
              <a:ext uri="{FF2B5EF4-FFF2-40B4-BE49-F238E27FC236}">
                <a16:creationId xmlns:a16="http://schemas.microsoft.com/office/drawing/2014/main" id="{EA6233B1-A358-7D90-118A-DE9C2867F2E6}"/>
              </a:ext>
            </a:extLst>
          </p:cNvPr>
          <p:cNvGraphicFramePr>
            <a:graphicFrameLocks noGrp="1"/>
          </p:cNvGraphicFramePr>
          <p:nvPr>
            <p:extLst>
              <p:ext uri="{D42A27DB-BD31-4B8C-83A1-F6EECF244321}">
                <p14:modId xmlns:p14="http://schemas.microsoft.com/office/powerpoint/2010/main" val="3212955636"/>
              </p:ext>
            </p:extLst>
          </p:nvPr>
        </p:nvGraphicFramePr>
        <p:xfrm>
          <a:off x="1905000" y="2286000"/>
          <a:ext cx="8610600" cy="3429000"/>
        </p:xfrm>
        <a:graphic>
          <a:graphicData uri="http://schemas.openxmlformats.org/drawingml/2006/table">
            <a:tbl>
              <a:tblPr firstRow="1" bandRow="1">
                <a:tableStyleId>{93296810-A885-4BE3-A3E7-6D5BEEA58F35}</a:tableStyleId>
              </a:tblPr>
              <a:tblGrid>
                <a:gridCol w="2870200">
                  <a:extLst>
                    <a:ext uri="{9D8B030D-6E8A-4147-A177-3AD203B41FA5}">
                      <a16:colId xmlns:a16="http://schemas.microsoft.com/office/drawing/2014/main" val="2896751967"/>
                    </a:ext>
                  </a:extLst>
                </a:gridCol>
                <a:gridCol w="2870200">
                  <a:extLst>
                    <a:ext uri="{9D8B030D-6E8A-4147-A177-3AD203B41FA5}">
                      <a16:colId xmlns:a16="http://schemas.microsoft.com/office/drawing/2014/main" val="1935147519"/>
                    </a:ext>
                  </a:extLst>
                </a:gridCol>
                <a:gridCol w="2870200">
                  <a:extLst>
                    <a:ext uri="{9D8B030D-6E8A-4147-A177-3AD203B41FA5}">
                      <a16:colId xmlns:a16="http://schemas.microsoft.com/office/drawing/2014/main" val="499154872"/>
                    </a:ext>
                  </a:extLst>
                </a:gridCol>
              </a:tblGrid>
              <a:tr h="857250">
                <a:tc>
                  <a:txBody>
                    <a:bodyPr/>
                    <a:lstStyle/>
                    <a:p>
                      <a:endParaRPr lang="en-AU" sz="2400" dirty="0"/>
                    </a:p>
                  </a:txBody>
                  <a:tcPr/>
                </a:tc>
                <a:tc>
                  <a:txBody>
                    <a:bodyPr/>
                    <a:lstStyle/>
                    <a:p>
                      <a:r>
                        <a:rPr lang="en-US" sz="2400" dirty="0"/>
                        <a:t>Pre-Tax NTA</a:t>
                      </a:r>
                      <a:endParaRPr lang="en-AU" sz="2400" dirty="0"/>
                    </a:p>
                  </a:txBody>
                  <a:tcPr/>
                </a:tc>
                <a:tc>
                  <a:txBody>
                    <a:bodyPr/>
                    <a:lstStyle/>
                    <a:p>
                      <a:r>
                        <a:rPr lang="en-US" sz="2400" dirty="0"/>
                        <a:t>Post-Tax NTA</a:t>
                      </a:r>
                      <a:endParaRPr lang="en-AU" sz="2400" dirty="0"/>
                    </a:p>
                  </a:txBody>
                  <a:tcPr/>
                </a:tc>
                <a:extLst>
                  <a:ext uri="{0D108BD9-81ED-4DB2-BD59-A6C34878D82A}">
                    <a16:rowId xmlns:a16="http://schemas.microsoft.com/office/drawing/2014/main" val="1136053848"/>
                  </a:ext>
                </a:extLst>
              </a:tr>
              <a:tr h="857250">
                <a:tc>
                  <a:txBody>
                    <a:bodyPr/>
                    <a:lstStyle/>
                    <a:p>
                      <a:r>
                        <a:rPr lang="en-US" sz="2400" dirty="0"/>
                        <a:t>Sept – 2021</a:t>
                      </a:r>
                      <a:endParaRPr lang="en-AU" sz="2400" dirty="0"/>
                    </a:p>
                  </a:txBody>
                  <a:tcPr/>
                </a:tc>
                <a:tc>
                  <a:txBody>
                    <a:bodyPr/>
                    <a:lstStyle/>
                    <a:p>
                      <a:r>
                        <a:rPr lang="en-US" sz="2400" dirty="0"/>
                        <a:t>$1.3623</a:t>
                      </a:r>
                      <a:endParaRPr lang="en-AU" sz="2400" dirty="0"/>
                    </a:p>
                  </a:txBody>
                  <a:tcPr/>
                </a:tc>
                <a:tc>
                  <a:txBody>
                    <a:bodyPr/>
                    <a:lstStyle/>
                    <a:p>
                      <a:r>
                        <a:rPr lang="en-US" sz="2400" dirty="0"/>
                        <a:t>$1.2994</a:t>
                      </a:r>
                      <a:endParaRPr lang="en-AU" sz="2400" dirty="0"/>
                    </a:p>
                  </a:txBody>
                  <a:tcPr/>
                </a:tc>
                <a:extLst>
                  <a:ext uri="{0D108BD9-81ED-4DB2-BD59-A6C34878D82A}">
                    <a16:rowId xmlns:a16="http://schemas.microsoft.com/office/drawing/2014/main" val="1042096300"/>
                  </a:ext>
                </a:extLst>
              </a:tr>
              <a:tr h="857250">
                <a:tc>
                  <a:txBody>
                    <a:bodyPr/>
                    <a:lstStyle/>
                    <a:p>
                      <a:r>
                        <a:rPr lang="en-US" sz="2400" dirty="0"/>
                        <a:t>Sept – 2022</a:t>
                      </a:r>
                      <a:endParaRPr lang="en-AU" sz="2400" dirty="0"/>
                    </a:p>
                  </a:txBody>
                  <a:tcPr/>
                </a:tc>
                <a:tc>
                  <a:txBody>
                    <a:bodyPr/>
                    <a:lstStyle/>
                    <a:p>
                      <a:r>
                        <a:rPr lang="en-US" sz="2400" dirty="0"/>
                        <a:t>$0.9491</a:t>
                      </a:r>
                      <a:endParaRPr lang="en-AU" sz="2400" dirty="0"/>
                    </a:p>
                  </a:txBody>
                  <a:tcPr/>
                </a:tc>
                <a:tc>
                  <a:txBody>
                    <a:bodyPr/>
                    <a:lstStyle/>
                    <a:p>
                      <a:r>
                        <a:rPr lang="en-US" sz="2400" dirty="0"/>
                        <a:t>$1.0146</a:t>
                      </a:r>
                      <a:endParaRPr lang="en-AU" sz="2400" dirty="0"/>
                    </a:p>
                  </a:txBody>
                  <a:tcPr/>
                </a:tc>
                <a:extLst>
                  <a:ext uri="{0D108BD9-81ED-4DB2-BD59-A6C34878D82A}">
                    <a16:rowId xmlns:a16="http://schemas.microsoft.com/office/drawing/2014/main" val="747944340"/>
                  </a:ext>
                </a:extLst>
              </a:tr>
              <a:tr h="857250">
                <a:tc>
                  <a:txBody>
                    <a:bodyPr/>
                    <a:lstStyle/>
                    <a:p>
                      <a:r>
                        <a:rPr lang="en-US" sz="2400" dirty="0"/>
                        <a:t>Sept- 2023</a:t>
                      </a:r>
                      <a:endParaRPr lang="en-AU" sz="2400" dirty="0"/>
                    </a:p>
                  </a:txBody>
                  <a:tcPr/>
                </a:tc>
                <a:tc>
                  <a:txBody>
                    <a:bodyPr/>
                    <a:lstStyle/>
                    <a:p>
                      <a:r>
                        <a:rPr lang="en-US" sz="2400" dirty="0"/>
                        <a:t>$1.0386</a:t>
                      </a:r>
                      <a:endParaRPr lang="en-AU" sz="2400" dirty="0"/>
                    </a:p>
                  </a:txBody>
                  <a:tcPr/>
                </a:tc>
                <a:tc>
                  <a:txBody>
                    <a:bodyPr/>
                    <a:lstStyle/>
                    <a:p>
                      <a:endParaRPr lang="en-AU" sz="2400" dirty="0"/>
                    </a:p>
                  </a:txBody>
                  <a:tcPr/>
                </a:tc>
                <a:extLst>
                  <a:ext uri="{0D108BD9-81ED-4DB2-BD59-A6C34878D82A}">
                    <a16:rowId xmlns:a16="http://schemas.microsoft.com/office/drawing/2014/main" val="269364016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66700" y="225078"/>
            <a:ext cx="11658600" cy="566822"/>
          </a:xfrm>
          <a:prstGeom prst="rect">
            <a:avLst/>
          </a:prstGeom>
        </p:spPr>
        <p:txBody>
          <a:bodyPr vert="horz" wrap="square" lIns="0" tIns="12700" rIns="0" bIns="0" rtlCol="0">
            <a:spAutoFit/>
          </a:bodyPr>
          <a:lstStyle/>
          <a:p>
            <a:pPr algn="ctr"/>
            <a:r>
              <a:rPr lang="en-AU" sz="3600" dirty="0">
                <a:latin typeface="Arial" panose="020B0604020202020204" pitchFamily="34" charset="0"/>
                <a:cs typeface="Arial" panose="020B0604020202020204" pitchFamily="34" charset="0"/>
              </a:rPr>
              <a:t>Playbook for the coming year</a:t>
            </a:r>
          </a:p>
        </p:txBody>
      </p:sp>
      <p:sp>
        <p:nvSpPr>
          <p:cNvPr id="2" name="Slide Number Placeholder 1">
            <a:extLst>
              <a:ext uri="{FF2B5EF4-FFF2-40B4-BE49-F238E27FC236}">
                <a16:creationId xmlns:a16="http://schemas.microsoft.com/office/drawing/2014/main" id="{56BE35CA-E4C6-45DA-9D3A-89E8AE998853}"/>
              </a:ext>
            </a:extLst>
          </p:cNvPr>
          <p:cNvSpPr>
            <a:spLocks noGrp="1"/>
          </p:cNvSpPr>
          <p:nvPr>
            <p:ph type="sldNum" sz="quarter" idx="7"/>
          </p:nvPr>
        </p:nvSpPr>
        <p:spPr/>
        <p:txBody>
          <a:bodyPr/>
          <a:lstStyle/>
          <a:p>
            <a:pPr marL="38100">
              <a:lnSpc>
                <a:spcPts val="1240"/>
              </a:lnSpc>
            </a:pPr>
            <a:fld id="{81D60167-4931-47E6-BA6A-407CBD079E47}" type="slidenum">
              <a:rPr lang="en-AU" smtClean="0"/>
              <a:t>11</a:t>
            </a:fld>
            <a:endParaRPr lang="en-AU" dirty="0"/>
          </a:p>
        </p:txBody>
      </p:sp>
      <p:sp>
        <p:nvSpPr>
          <p:cNvPr id="6" name="Rectangle 5">
            <a:extLst>
              <a:ext uri="{FF2B5EF4-FFF2-40B4-BE49-F238E27FC236}">
                <a16:creationId xmlns:a16="http://schemas.microsoft.com/office/drawing/2014/main" id="{7B3FBDAC-0889-747C-0E96-7A179CF42F68}"/>
              </a:ext>
            </a:extLst>
          </p:cNvPr>
          <p:cNvSpPr/>
          <p:nvPr/>
        </p:nvSpPr>
        <p:spPr>
          <a:xfrm>
            <a:off x="790852" y="1631433"/>
            <a:ext cx="10509734" cy="5668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2024 outlook</a:t>
            </a:r>
            <a:endParaRPr lang="en-AU" sz="28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0F1DEF0-692A-90A4-E913-E64CA63BFC05}"/>
              </a:ext>
            </a:extLst>
          </p:cNvPr>
          <p:cNvSpPr/>
          <p:nvPr/>
        </p:nvSpPr>
        <p:spPr>
          <a:xfrm>
            <a:off x="790850" y="2437072"/>
            <a:ext cx="3240000" cy="9196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AU" spc="25" dirty="0">
                <a:solidFill>
                  <a:schemeClr val="tx1"/>
                </a:solidFill>
                <a:latin typeface="Arial" panose="020B0604020202020204" pitchFamily="34" charset="0"/>
                <a:ea typeface="Calibri" panose="020F0502020204030204" pitchFamily="34" charset="0"/>
                <a:cs typeface="Times New Roman" panose="02020603050405020304" pitchFamily="18" charset="0"/>
              </a:rPr>
              <a:t>Rising geopolitical tensions</a:t>
            </a:r>
          </a:p>
        </p:txBody>
      </p:sp>
      <p:sp>
        <p:nvSpPr>
          <p:cNvPr id="8" name="Rectangle 7">
            <a:extLst>
              <a:ext uri="{FF2B5EF4-FFF2-40B4-BE49-F238E27FC236}">
                <a16:creationId xmlns:a16="http://schemas.microsoft.com/office/drawing/2014/main" id="{6CED4D91-C72C-F80F-D684-264C82A1197D}"/>
              </a:ext>
            </a:extLst>
          </p:cNvPr>
          <p:cNvSpPr/>
          <p:nvPr/>
        </p:nvSpPr>
        <p:spPr>
          <a:xfrm>
            <a:off x="4425718" y="2437072"/>
            <a:ext cx="3240000" cy="9196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en-AU" spc="25" dirty="0">
                <a:solidFill>
                  <a:schemeClr val="tx1"/>
                </a:solidFill>
                <a:latin typeface="Arial" panose="020B0604020202020204" pitchFamily="34" charset="0"/>
                <a:ea typeface="Calibri" panose="020F0502020204030204" pitchFamily="34" charset="0"/>
                <a:cs typeface="Times New Roman" panose="02020603050405020304" pitchFamily="18" charset="0"/>
              </a:rPr>
              <a:t>US dollar to reassert on the downside</a:t>
            </a:r>
          </a:p>
        </p:txBody>
      </p:sp>
      <p:sp>
        <p:nvSpPr>
          <p:cNvPr id="9" name="Rectangle 8">
            <a:extLst>
              <a:ext uri="{FF2B5EF4-FFF2-40B4-BE49-F238E27FC236}">
                <a16:creationId xmlns:a16="http://schemas.microsoft.com/office/drawing/2014/main" id="{C6F44996-6217-4068-CD89-D8F6EDD81253}"/>
              </a:ext>
            </a:extLst>
          </p:cNvPr>
          <p:cNvSpPr/>
          <p:nvPr/>
        </p:nvSpPr>
        <p:spPr>
          <a:xfrm>
            <a:off x="8046148" y="2492475"/>
            <a:ext cx="3240000" cy="9196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en-US" spc="25" dirty="0">
                <a:solidFill>
                  <a:schemeClr val="tx1"/>
                </a:solidFill>
                <a:latin typeface="Arial" panose="020B0604020202020204" pitchFamily="34" charset="0"/>
                <a:ea typeface="Calibri" panose="020F0502020204030204" pitchFamily="34" charset="0"/>
                <a:cs typeface="Times New Roman" panose="02020603050405020304" pitchFamily="18" charset="0"/>
              </a:rPr>
              <a:t>B</a:t>
            </a:r>
            <a:r>
              <a:rPr lang="en-AU" spc="25" dirty="0" err="1">
                <a:solidFill>
                  <a:schemeClr val="tx1"/>
                </a:solidFill>
                <a:latin typeface="Arial" panose="020B0604020202020204" pitchFamily="34" charset="0"/>
                <a:ea typeface="Calibri" panose="020F0502020204030204" pitchFamily="34" charset="0"/>
                <a:cs typeface="Times New Roman" panose="02020603050405020304" pitchFamily="18" charset="0"/>
              </a:rPr>
              <a:t>ond</a:t>
            </a:r>
            <a:r>
              <a:rPr lang="en-AU" spc="25" dirty="0">
                <a:solidFill>
                  <a:schemeClr val="tx1"/>
                </a:solidFill>
                <a:latin typeface="Arial" panose="020B0604020202020204" pitchFamily="34" charset="0"/>
                <a:ea typeface="Calibri" panose="020F0502020204030204" pitchFamily="34" charset="0"/>
                <a:cs typeface="Times New Roman" panose="02020603050405020304" pitchFamily="18" charset="0"/>
              </a:rPr>
              <a:t> yields to find a ceiling</a:t>
            </a:r>
          </a:p>
        </p:txBody>
      </p:sp>
      <p:sp>
        <p:nvSpPr>
          <p:cNvPr id="15" name="Rectangle 14">
            <a:extLst>
              <a:ext uri="{FF2B5EF4-FFF2-40B4-BE49-F238E27FC236}">
                <a16:creationId xmlns:a16="http://schemas.microsoft.com/office/drawing/2014/main" id="{92EB879E-8D30-8C09-5C14-06C6F84B6F89}"/>
              </a:ext>
            </a:extLst>
          </p:cNvPr>
          <p:cNvSpPr/>
          <p:nvPr/>
        </p:nvSpPr>
        <p:spPr>
          <a:xfrm>
            <a:off x="790850" y="3594809"/>
            <a:ext cx="3240000" cy="9196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AU" spc="25" dirty="0">
                <a:solidFill>
                  <a:schemeClr val="tx1"/>
                </a:solidFill>
                <a:latin typeface="Arial" panose="020B0604020202020204" pitchFamily="34" charset="0"/>
                <a:ea typeface="Calibri" panose="020F0502020204030204" pitchFamily="34" charset="0"/>
                <a:cs typeface="Times New Roman" panose="02020603050405020304" pitchFamily="18" charset="0"/>
              </a:rPr>
              <a:t>Japanese equities to continue outperforming</a:t>
            </a:r>
          </a:p>
          <a:p>
            <a:pPr lvl="0" algn="ctr">
              <a:lnSpc>
                <a:spcPct val="150000"/>
              </a:lnSpc>
            </a:pPr>
            <a:endParaRPr lang="en-AU" sz="1800" spc="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0D2D36B3-BBAC-ABE5-90AD-E60D54A42F7D}"/>
              </a:ext>
            </a:extLst>
          </p:cNvPr>
          <p:cNvSpPr/>
          <p:nvPr/>
        </p:nvSpPr>
        <p:spPr>
          <a:xfrm>
            <a:off x="4425718" y="3594809"/>
            <a:ext cx="3240000" cy="9196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en-AU" spc="25" dirty="0">
                <a:solidFill>
                  <a:schemeClr val="tx1"/>
                </a:solidFill>
                <a:latin typeface="Arial" panose="020B0604020202020204" pitchFamily="34" charset="0"/>
                <a:ea typeface="Calibri" panose="020F0502020204030204" pitchFamily="34" charset="0"/>
                <a:cs typeface="Times New Roman" panose="02020603050405020304" pitchFamily="18" charset="0"/>
              </a:rPr>
              <a:t>Oil prices to hit $100+ on supply constraints</a:t>
            </a:r>
            <a:endParaRPr lang="en-AU" sz="1800" spc="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BA5FC472-467E-50B1-EF89-35245B49CB3E}"/>
              </a:ext>
            </a:extLst>
          </p:cNvPr>
          <p:cNvSpPr/>
          <p:nvPr/>
        </p:nvSpPr>
        <p:spPr>
          <a:xfrm>
            <a:off x="8060586" y="3594808"/>
            <a:ext cx="3240000" cy="9196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en-US" spc="25" dirty="0">
                <a:solidFill>
                  <a:schemeClr val="tx1"/>
                </a:solidFill>
                <a:latin typeface="Arial" panose="020B0604020202020204" pitchFamily="34" charset="0"/>
                <a:ea typeface="Calibri" panose="020F0502020204030204" pitchFamily="34" charset="0"/>
                <a:cs typeface="Times New Roman" panose="02020603050405020304" pitchFamily="18" charset="0"/>
              </a:rPr>
              <a:t>G</a:t>
            </a:r>
            <a:r>
              <a:rPr lang="en-AU" spc="25" dirty="0">
                <a:solidFill>
                  <a:schemeClr val="tx1"/>
                </a:solidFill>
                <a:latin typeface="Arial" panose="020B0604020202020204" pitchFamily="34" charset="0"/>
                <a:ea typeface="Calibri" panose="020F0502020204030204" pitchFamily="34" charset="0"/>
                <a:cs typeface="Times New Roman" panose="02020603050405020304" pitchFamily="18" charset="0"/>
              </a:rPr>
              <a:t>old to hit new record highs  </a:t>
            </a:r>
            <a:endParaRPr lang="en-AU" sz="1800" spc="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902CB4C4-7FA2-2DB1-D110-8679501A016F}"/>
              </a:ext>
            </a:extLst>
          </p:cNvPr>
          <p:cNvSpPr/>
          <p:nvPr/>
        </p:nvSpPr>
        <p:spPr>
          <a:xfrm>
            <a:off x="790850" y="4764537"/>
            <a:ext cx="3240000" cy="9196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en-AU" sz="1800" spc="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Uranium the next big trend in energy </a:t>
            </a:r>
          </a:p>
        </p:txBody>
      </p:sp>
      <p:sp>
        <p:nvSpPr>
          <p:cNvPr id="19" name="Rectangle 18">
            <a:extLst>
              <a:ext uri="{FF2B5EF4-FFF2-40B4-BE49-F238E27FC236}">
                <a16:creationId xmlns:a16="http://schemas.microsoft.com/office/drawing/2014/main" id="{C84EE276-319C-D592-28CD-0E59D736D500}"/>
              </a:ext>
            </a:extLst>
          </p:cNvPr>
          <p:cNvSpPr/>
          <p:nvPr/>
        </p:nvSpPr>
        <p:spPr>
          <a:xfrm>
            <a:off x="4425718" y="4764537"/>
            <a:ext cx="3240000" cy="9196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en-AU" spc="25" dirty="0">
                <a:solidFill>
                  <a:schemeClr val="tx1"/>
                </a:solidFill>
                <a:latin typeface="Arial" panose="020B0604020202020204" pitchFamily="34" charset="0"/>
                <a:ea typeface="Calibri" panose="020F0502020204030204" pitchFamily="34" charset="0"/>
                <a:cs typeface="Times New Roman" panose="02020603050405020304" pitchFamily="18" charset="0"/>
              </a:rPr>
              <a:t>Energy stocks offer growth and defensive earnings </a:t>
            </a:r>
          </a:p>
        </p:txBody>
      </p:sp>
      <p:sp>
        <p:nvSpPr>
          <p:cNvPr id="20" name="Rectangle 19">
            <a:extLst>
              <a:ext uri="{FF2B5EF4-FFF2-40B4-BE49-F238E27FC236}">
                <a16:creationId xmlns:a16="http://schemas.microsoft.com/office/drawing/2014/main" id="{8C86C08C-78A5-2A27-4522-966E99F6E43E}"/>
              </a:ext>
            </a:extLst>
          </p:cNvPr>
          <p:cNvSpPr/>
          <p:nvPr/>
        </p:nvSpPr>
        <p:spPr>
          <a:xfrm>
            <a:off x="8060586" y="4764537"/>
            <a:ext cx="3240000" cy="9196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en-AU" sz="1800" spc="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Opportunities in China / Hong Kong</a:t>
            </a:r>
          </a:p>
        </p:txBody>
      </p:sp>
    </p:spTree>
    <p:extLst>
      <p:ext uri="{BB962C8B-B14F-4D97-AF65-F5344CB8AC3E}">
        <p14:creationId xmlns:p14="http://schemas.microsoft.com/office/powerpoint/2010/main" val="4877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505711" y="58715"/>
            <a:ext cx="9563100" cy="1120820"/>
          </a:xfrm>
          <a:prstGeom prst="rect">
            <a:avLst/>
          </a:prstGeom>
        </p:spPr>
        <p:txBody>
          <a:bodyPr vert="horz" wrap="square" lIns="0" tIns="12700" rIns="0" bIns="0" rtlCol="0">
            <a:spAutoFit/>
          </a:bodyPr>
          <a:lstStyle/>
          <a:p>
            <a:pPr algn="ctr"/>
            <a:r>
              <a:rPr lang="en-US" sz="3600" dirty="0">
                <a:latin typeface="Arial" panose="020B0604020202020204" pitchFamily="34" charset="0"/>
                <a:cs typeface="Arial" panose="020B0604020202020204" pitchFamily="34" charset="0"/>
              </a:rPr>
              <a:t>US 10-year government bond yields likely peaking near term</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D3D20CB-624E-4C7E-914F-6517F341B889}"/>
              </a:ext>
            </a:extLst>
          </p:cNvPr>
          <p:cNvSpPr>
            <a:spLocks noGrp="1"/>
          </p:cNvSpPr>
          <p:nvPr>
            <p:ph type="sldNum" sz="quarter" idx="7"/>
          </p:nvPr>
        </p:nvSpPr>
        <p:spPr/>
        <p:txBody>
          <a:bodyPr/>
          <a:lstStyle/>
          <a:p>
            <a:pPr marL="38100">
              <a:lnSpc>
                <a:spcPts val="1240"/>
              </a:lnSpc>
            </a:pPr>
            <a:fld id="{81D60167-4931-47E6-BA6A-407CBD079E47}" type="slidenum">
              <a:rPr lang="en-AU" smtClean="0"/>
              <a:t>12</a:t>
            </a:fld>
            <a:endParaRPr lang="en-AU" dirty="0"/>
          </a:p>
        </p:txBody>
      </p:sp>
      <p:pic>
        <p:nvPicPr>
          <p:cNvPr id="7" name="Picture 6">
            <a:extLst>
              <a:ext uri="{FF2B5EF4-FFF2-40B4-BE49-F238E27FC236}">
                <a16:creationId xmlns:a16="http://schemas.microsoft.com/office/drawing/2014/main" id="{BFA58F59-4A89-5A71-BB5C-7971BDBD87F7}"/>
              </a:ext>
            </a:extLst>
          </p:cNvPr>
          <p:cNvPicPr>
            <a:picLocks noChangeAspect="1"/>
          </p:cNvPicPr>
          <p:nvPr/>
        </p:nvPicPr>
        <p:blipFill>
          <a:blip r:embed="rId3"/>
          <a:stretch>
            <a:fillRect/>
          </a:stretch>
        </p:blipFill>
        <p:spPr>
          <a:xfrm>
            <a:off x="2057400" y="6456385"/>
            <a:ext cx="3905250" cy="342900"/>
          </a:xfrm>
          <a:prstGeom prst="rect">
            <a:avLst/>
          </a:prstGeom>
        </p:spPr>
      </p:pic>
      <p:pic>
        <p:nvPicPr>
          <p:cNvPr id="6" name="Picture 5">
            <a:extLst>
              <a:ext uri="{FF2B5EF4-FFF2-40B4-BE49-F238E27FC236}">
                <a16:creationId xmlns:a16="http://schemas.microsoft.com/office/drawing/2014/main" id="{16661249-FD19-126B-2E2B-6EA0B130EF6D}"/>
              </a:ext>
            </a:extLst>
          </p:cNvPr>
          <p:cNvPicPr>
            <a:picLocks noChangeAspect="1"/>
          </p:cNvPicPr>
          <p:nvPr/>
        </p:nvPicPr>
        <p:blipFill>
          <a:blip r:embed="rId4"/>
          <a:stretch>
            <a:fillRect/>
          </a:stretch>
        </p:blipFill>
        <p:spPr>
          <a:xfrm>
            <a:off x="1747193" y="1981200"/>
            <a:ext cx="8430913" cy="4191000"/>
          </a:xfrm>
          <a:prstGeom prst="rect">
            <a:avLst/>
          </a:prstGeom>
        </p:spPr>
      </p:pic>
    </p:spTree>
    <p:extLst>
      <p:ext uri="{BB962C8B-B14F-4D97-AF65-F5344CB8AC3E}">
        <p14:creationId xmlns:p14="http://schemas.microsoft.com/office/powerpoint/2010/main" val="111545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505711" y="58715"/>
            <a:ext cx="9563100" cy="1120820"/>
          </a:xfrm>
          <a:prstGeom prst="rect">
            <a:avLst/>
          </a:prstGeom>
        </p:spPr>
        <p:txBody>
          <a:bodyPr vert="horz" wrap="square" lIns="0" tIns="12700" rIns="0" bIns="0" rtlCol="0">
            <a:spAutoFit/>
          </a:bodyPr>
          <a:lstStyle/>
          <a:p>
            <a:pPr algn="ctr"/>
            <a:r>
              <a:rPr lang="en-US" sz="3600" dirty="0">
                <a:latin typeface="Arial" panose="020B0604020202020204" pitchFamily="34" charset="0"/>
                <a:cs typeface="Arial" panose="020B0604020202020204" pitchFamily="34" charset="0"/>
              </a:rPr>
              <a:t>Longer term US fiscal situation is deteriorating</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Secular bear market in bonds has further to go</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D3D20CB-624E-4C7E-914F-6517F341B889}"/>
              </a:ext>
            </a:extLst>
          </p:cNvPr>
          <p:cNvSpPr>
            <a:spLocks noGrp="1"/>
          </p:cNvSpPr>
          <p:nvPr>
            <p:ph type="sldNum" sz="quarter" idx="7"/>
          </p:nvPr>
        </p:nvSpPr>
        <p:spPr/>
        <p:txBody>
          <a:bodyPr/>
          <a:lstStyle/>
          <a:p>
            <a:pPr marL="38100">
              <a:lnSpc>
                <a:spcPts val="1240"/>
              </a:lnSpc>
            </a:pPr>
            <a:fld id="{81D60167-4931-47E6-BA6A-407CBD079E47}" type="slidenum">
              <a:rPr lang="en-AU" smtClean="0"/>
              <a:t>13</a:t>
            </a:fld>
            <a:endParaRPr lang="en-AU" dirty="0"/>
          </a:p>
        </p:txBody>
      </p:sp>
      <p:pic>
        <p:nvPicPr>
          <p:cNvPr id="1026" name="Picture 2" descr="US government debt Archives - Visual Capitalist">
            <a:extLst>
              <a:ext uri="{FF2B5EF4-FFF2-40B4-BE49-F238E27FC236}">
                <a16:creationId xmlns:a16="http://schemas.microsoft.com/office/drawing/2014/main" id="{F4F97DDB-B9A9-C1A5-D6F5-F6989E606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9063917"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0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978404" y="215291"/>
            <a:ext cx="10210800" cy="566822"/>
          </a:xfrm>
          <a:prstGeom prst="rect">
            <a:avLst/>
          </a:prstGeom>
        </p:spPr>
        <p:txBody>
          <a:bodyPr vert="horz" wrap="square" lIns="0" tIns="12700" rIns="0" bIns="0" rtlCol="0">
            <a:spAutoFit/>
          </a:bodyPr>
          <a:lstStyle/>
          <a:p>
            <a:r>
              <a:rPr lang="en-US" sz="3600" dirty="0">
                <a:latin typeface="Arial" panose="020B0604020202020204" pitchFamily="34" charset="0"/>
                <a:cs typeface="Arial" panose="020B0604020202020204" pitchFamily="34" charset="0"/>
              </a:rPr>
              <a:t>Inflation is likely to prove sticky</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FA20FF3-9006-4D6A-B466-78CEC52FCC10}"/>
              </a:ext>
            </a:extLst>
          </p:cNvPr>
          <p:cNvSpPr>
            <a:spLocks noGrp="1"/>
          </p:cNvSpPr>
          <p:nvPr>
            <p:ph type="sldNum" sz="quarter" idx="7"/>
          </p:nvPr>
        </p:nvSpPr>
        <p:spPr/>
        <p:txBody>
          <a:bodyPr/>
          <a:lstStyle/>
          <a:p>
            <a:pPr marL="38100">
              <a:lnSpc>
                <a:spcPts val="1240"/>
              </a:lnSpc>
            </a:pPr>
            <a:fld id="{81D60167-4931-47E6-BA6A-407CBD079E47}" type="slidenum">
              <a:rPr lang="en-AU" smtClean="0"/>
              <a:t>14</a:t>
            </a:fld>
            <a:endParaRPr lang="en-AU" dirty="0"/>
          </a:p>
        </p:txBody>
      </p:sp>
      <p:pic>
        <p:nvPicPr>
          <p:cNvPr id="2050" name="Picture 2" descr="US inflation in March: Its lowest point in almost two years | World  Economic Forum">
            <a:extLst>
              <a:ext uri="{FF2B5EF4-FFF2-40B4-BE49-F238E27FC236}">
                <a16:creationId xmlns:a16="http://schemas.microsoft.com/office/drawing/2014/main" id="{72EB7031-9B8C-12DD-6450-7012FBCA0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4000"/>
            <a:ext cx="5516852" cy="475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6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978404" y="215291"/>
            <a:ext cx="10210800" cy="1120820"/>
          </a:xfrm>
          <a:prstGeom prst="rect">
            <a:avLst/>
          </a:prstGeom>
        </p:spPr>
        <p:txBody>
          <a:bodyPr vert="horz" wrap="square" lIns="0" tIns="12700" rIns="0" bIns="0" rtlCol="0">
            <a:spAutoFit/>
          </a:bodyPr>
          <a:lstStyle/>
          <a:p>
            <a:r>
              <a:rPr lang="en-US" sz="3600" dirty="0">
                <a:latin typeface="Arial" panose="020B0604020202020204" pitchFamily="34" charset="0"/>
                <a:cs typeface="Arial" panose="020B0604020202020204" pitchFamily="34" charset="0"/>
              </a:rPr>
              <a:t>Dollar set to resume downward path in 2024</a:t>
            </a:r>
            <a:br>
              <a:rPr lang="en-US" sz="3600" dirty="0">
                <a:latin typeface="Arial" panose="020B0604020202020204" pitchFamily="34" charset="0"/>
                <a:cs typeface="Arial" panose="020B0604020202020204" pitchFamily="34" charset="0"/>
              </a:rPr>
            </a:b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FA20FF3-9006-4D6A-B466-78CEC52FCC10}"/>
              </a:ext>
            </a:extLst>
          </p:cNvPr>
          <p:cNvSpPr>
            <a:spLocks noGrp="1"/>
          </p:cNvSpPr>
          <p:nvPr>
            <p:ph type="sldNum" sz="quarter" idx="7"/>
          </p:nvPr>
        </p:nvSpPr>
        <p:spPr/>
        <p:txBody>
          <a:bodyPr/>
          <a:lstStyle/>
          <a:p>
            <a:pPr marL="38100">
              <a:lnSpc>
                <a:spcPts val="1240"/>
              </a:lnSpc>
            </a:pPr>
            <a:fld id="{81D60167-4931-47E6-BA6A-407CBD079E47}" type="slidenum">
              <a:rPr lang="en-AU" smtClean="0"/>
              <a:t>15</a:t>
            </a:fld>
            <a:endParaRPr lang="en-AU" dirty="0"/>
          </a:p>
        </p:txBody>
      </p:sp>
      <p:pic>
        <p:nvPicPr>
          <p:cNvPr id="7" name="Picture 6">
            <a:extLst>
              <a:ext uri="{FF2B5EF4-FFF2-40B4-BE49-F238E27FC236}">
                <a16:creationId xmlns:a16="http://schemas.microsoft.com/office/drawing/2014/main" id="{3449E856-B2CC-4CA5-B76F-33682C96142A}"/>
              </a:ext>
            </a:extLst>
          </p:cNvPr>
          <p:cNvPicPr>
            <a:picLocks noChangeAspect="1"/>
          </p:cNvPicPr>
          <p:nvPr/>
        </p:nvPicPr>
        <p:blipFill>
          <a:blip r:embed="rId3"/>
          <a:stretch>
            <a:fillRect/>
          </a:stretch>
        </p:blipFill>
        <p:spPr>
          <a:xfrm>
            <a:off x="1978404" y="1828800"/>
            <a:ext cx="7460831" cy="4129483"/>
          </a:xfrm>
          <a:prstGeom prst="rect">
            <a:avLst/>
          </a:prstGeom>
        </p:spPr>
      </p:pic>
    </p:spTree>
    <p:extLst>
      <p:ext uri="{BB962C8B-B14F-4D97-AF65-F5344CB8AC3E}">
        <p14:creationId xmlns:p14="http://schemas.microsoft.com/office/powerpoint/2010/main" val="405189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89786" y="76200"/>
            <a:ext cx="10210800" cy="1674817"/>
          </a:xfrm>
          <a:prstGeom prst="rect">
            <a:avLst/>
          </a:prstGeom>
        </p:spPr>
        <p:txBody>
          <a:bodyPr vert="horz" wrap="square" lIns="0" tIns="12700" rIns="0" bIns="0" rtlCol="0">
            <a:spAutoFit/>
          </a:bodyPr>
          <a:lstStyle/>
          <a:p>
            <a:pPr algn="ctr"/>
            <a:r>
              <a:rPr lang="en-US" sz="3600" dirty="0">
                <a:latin typeface="Arial" panose="020B0604020202020204" pitchFamily="34" charset="0"/>
                <a:cs typeface="Arial" panose="020B0604020202020204" pitchFamily="34" charset="0"/>
              </a:rPr>
              <a:t>Growth opportunities in Japanese equities and especially the banks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Markets not expecting this outcome</a:t>
            </a:r>
            <a:endParaRPr lang="en-AU" sz="3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FA20FF3-9006-4D6A-B466-78CEC52FCC10}"/>
              </a:ext>
            </a:extLst>
          </p:cNvPr>
          <p:cNvSpPr>
            <a:spLocks noGrp="1"/>
          </p:cNvSpPr>
          <p:nvPr>
            <p:ph type="sldNum" sz="quarter" idx="7"/>
          </p:nvPr>
        </p:nvSpPr>
        <p:spPr/>
        <p:txBody>
          <a:bodyPr/>
          <a:lstStyle/>
          <a:p>
            <a:pPr marL="38100">
              <a:lnSpc>
                <a:spcPts val="1240"/>
              </a:lnSpc>
            </a:pPr>
            <a:fld id="{81D60167-4931-47E6-BA6A-407CBD079E47}" type="slidenum">
              <a:rPr lang="en-AU" smtClean="0"/>
              <a:t>16</a:t>
            </a:fld>
            <a:endParaRPr lang="en-AU" dirty="0"/>
          </a:p>
        </p:txBody>
      </p:sp>
      <p:sp>
        <p:nvSpPr>
          <p:cNvPr id="6" name="object 4">
            <a:extLst>
              <a:ext uri="{FF2B5EF4-FFF2-40B4-BE49-F238E27FC236}">
                <a16:creationId xmlns:a16="http://schemas.microsoft.com/office/drawing/2014/main" id="{5EE73A1F-9F32-0F70-2B06-F831A61BE7AD}"/>
              </a:ext>
            </a:extLst>
          </p:cNvPr>
          <p:cNvSpPr txBox="1"/>
          <p:nvPr/>
        </p:nvSpPr>
        <p:spPr>
          <a:xfrm>
            <a:off x="1708605" y="1197020"/>
            <a:ext cx="5029200" cy="695062"/>
          </a:xfrm>
          <a:prstGeom prst="rect">
            <a:avLst/>
          </a:prstGeom>
        </p:spPr>
        <p:txBody>
          <a:bodyPr vert="horz" wrap="square" lIns="0" tIns="121920" rIns="0" bIns="0" rtlCol="0">
            <a:spAutoFit/>
          </a:bodyPr>
          <a:lstStyle/>
          <a:p>
            <a:pPr lvl="0">
              <a:lnSpc>
                <a:spcPct val="250000"/>
              </a:lnSpc>
            </a:pPr>
            <a:r>
              <a:rPr lang="en-AU" b="1" spc="25" dirty="0">
                <a:solidFill>
                  <a:srgbClr val="000000"/>
                </a:solidFill>
                <a:latin typeface="Arial" panose="020B0604020202020204" pitchFamily="34" charset="0"/>
                <a:ea typeface="Calibri" panose="020F0502020204030204" pitchFamily="34" charset="0"/>
                <a:cs typeface="Times New Roman" panose="02020603050405020304" pitchFamily="18" charset="0"/>
              </a:rPr>
              <a:t>Refinitiv Japanese Bank Price Index</a:t>
            </a:r>
            <a:endParaRPr lang="en-AU" sz="18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8D9FB75-650E-CC6F-8951-92A7D43716F0}"/>
              </a:ext>
            </a:extLst>
          </p:cNvPr>
          <p:cNvPicPr>
            <a:picLocks noChangeAspect="1"/>
          </p:cNvPicPr>
          <p:nvPr/>
        </p:nvPicPr>
        <p:blipFill>
          <a:blip r:embed="rId3"/>
          <a:stretch>
            <a:fillRect/>
          </a:stretch>
        </p:blipFill>
        <p:spPr>
          <a:xfrm>
            <a:off x="1981200" y="1994233"/>
            <a:ext cx="7792176" cy="4267144"/>
          </a:xfrm>
          <a:prstGeom prst="rect">
            <a:avLst/>
          </a:prstGeom>
        </p:spPr>
      </p:pic>
    </p:spTree>
    <p:extLst>
      <p:ext uri="{BB962C8B-B14F-4D97-AF65-F5344CB8AC3E}">
        <p14:creationId xmlns:p14="http://schemas.microsoft.com/office/powerpoint/2010/main" val="2339046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781299" y="141265"/>
            <a:ext cx="6629401" cy="874598"/>
          </a:xfrm>
          <a:prstGeom prst="rect">
            <a:avLst/>
          </a:prstGeom>
        </p:spPr>
        <p:txBody>
          <a:bodyPr vert="horz" wrap="square" lIns="0" tIns="12700" rIns="0" bIns="0" rtlCol="0">
            <a:spAutoFit/>
          </a:bodyPr>
          <a:lstStyle/>
          <a:p>
            <a:r>
              <a:rPr lang="en-US" sz="2800" dirty="0">
                <a:latin typeface="Arial" panose="020B0604020202020204" pitchFamily="34" charset="0"/>
                <a:cs typeface="Arial" panose="020B0604020202020204" pitchFamily="34" charset="0"/>
              </a:rPr>
              <a:t>Gold to outperform versus the US </a:t>
            </a:r>
            <a:r>
              <a:rPr lang="en-US" sz="2800" dirty="0"/>
              <a:t>dollar amidst rising geopolitical tensions </a:t>
            </a:r>
            <a:endParaRPr lang="en-AU" sz="2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6E99F0B-F180-4CDC-B792-DE915D1D9940}"/>
              </a:ext>
            </a:extLst>
          </p:cNvPr>
          <p:cNvSpPr>
            <a:spLocks noGrp="1"/>
          </p:cNvSpPr>
          <p:nvPr>
            <p:ph type="sldNum" sz="quarter" idx="7"/>
          </p:nvPr>
        </p:nvSpPr>
        <p:spPr/>
        <p:txBody>
          <a:bodyPr/>
          <a:lstStyle/>
          <a:p>
            <a:pPr marL="38100">
              <a:lnSpc>
                <a:spcPts val="1240"/>
              </a:lnSpc>
            </a:pPr>
            <a:fld id="{81D60167-4931-47E6-BA6A-407CBD079E47}" type="slidenum">
              <a:rPr lang="en-AU" smtClean="0"/>
              <a:t>17</a:t>
            </a:fld>
            <a:endParaRPr lang="en-AU" dirty="0"/>
          </a:p>
        </p:txBody>
      </p:sp>
      <p:pic>
        <p:nvPicPr>
          <p:cNvPr id="7" name="Picture 6">
            <a:extLst>
              <a:ext uri="{FF2B5EF4-FFF2-40B4-BE49-F238E27FC236}">
                <a16:creationId xmlns:a16="http://schemas.microsoft.com/office/drawing/2014/main" id="{2485D541-5C66-4C4F-4315-29183CB16232}"/>
              </a:ext>
            </a:extLst>
          </p:cNvPr>
          <p:cNvPicPr>
            <a:picLocks noChangeAspect="1"/>
          </p:cNvPicPr>
          <p:nvPr/>
        </p:nvPicPr>
        <p:blipFill>
          <a:blip r:embed="rId3"/>
          <a:stretch>
            <a:fillRect/>
          </a:stretch>
        </p:blipFill>
        <p:spPr>
          <a:xfrm>
            <a:off x="1905000" y="1676400"/>
            <a:ext cx="7878814" cy="4353330"/>
          </a:xfrm>
          <a:prstGeom prst="rect">
            <a:avLst/>
          </a:prstGeom>
        </p:spPr>
      </p:pic>
    </p:spTree>
    <p:extLst>
      <p:ext uri="{BB962C8B-B14F-4D97-AF65-F5344CB8AC3E}">
        <p14:creationId xmlns:p14="http://schemas.microsoft.com/office/powerpoint/2010/main" val="873087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514600" y="77338"/>
            <a:ext cx="7896890" cy="1120820"/>
          </a:xfrm>
          <a:prstGeom prst="rect">
            <a:avLst/>
          </a:prstGeom>
        </p:spPr>
        <p:txBody>
          <a:bodyPr vert="horz" wrap="square" lIns="0" tIns="12700" rIns="0" bIns="0" rtlCol="0">
            <a:spAutoFit/>
          </a:bodyPr>
          <a:lstStyle/>
          <a:p>
            <a:pPr algn="ctr"/>
            <a:r>
              <a:rPr lang="en-US" sz="3600" dirty="0">
                <a:latin typeface="Arial" panose="020B0604020202020204" pitchFamily="34" charset="0"/>
                <a:cs typeface="Arial" panose="020B0604020202020204" pitchFamily="34" charset="0"/>
              </a:rPr>
              <a:t>Opportunities in energy + OPEC pricing power is back to 1970s style</a:t>
            </a:r>
            <a:endParaRPr lang="en-AU" sz="3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97F6D02-8B9D-4D68-99A8-FD24821ECA96}"/>
              </a:ext>
            </a:extLst>
          </p:cNvPr>
          <p:cNvSpPr>
            <a:spLocks noGrp="1"/>
          </p:cNvSpPr>
          <p:nvPr>
            <p:ph type="sldNum" sz="quarter" idx="7"/>
          </p:nvPr>
        </p:nvSpPr>
        <p:spPr/>
        <p:txBody>
          <a:bodyPr/>
          <a:lstStyle/>
          <a:p>
            <a:pPr marL="38100">
              <a:lnSpc>
                <a:spcPts val="1240"/>
              </a:lnSpc>
            </a:pPr>
            <a:fld id="{81D60167-4931-47E6-BA6A-407CBD079E47}" type="slidenum">
              <a:rPr lang="en-AU" smtClean="0"/>
              <a:t>18</a:t>
            </a:fld>
            <a:endParaRPr lang="en-AU" dirty="0"/>
          </a:p>
        </p:txBody>
      </p:sp>
      <p:pic>
        <p:nvPicPr>
          <p:cNvPr id="9" name="Picture 8">
            <a:extLst>
              <a:ext uri="{FF2B5EF4-FFF2-40B4-BE49-F238E27FC236}">
                <a16:creationId xmlns:a16="http://schemas.microsoft.com/office/drawing/2014/main" id="{49E1C9B0-FCCD-190C-E076-3C036FBAD200}"/>
              </a:ext>
            </a:extLst>
          </p:cNvPr>
          <p:cNvPicPr>
            <a:picLocks noChangeAspect="1"/>
          </p:cNvPicPr>
          <p:nvPr/>
        </p:nvPicPr>
        <p:blipFill>
          <a:blip r:embed="rId3"/>
          <a:stretch>
            <a:fillRect/>
          </a:stretch>
        </p:blipFill>
        <p:spPr>
          <a:xfrm>
            <a:off x="1809750" y="1942892"/>
            <a:ext cx="8020050" cy="4277360"/>
          </a:xfrm>
          <a:prstGeom prst="rect">
            <a:avLst/>
          </a:prstGeom>
        </p:spPr>
      </p:pic>
    </p:spTree>
    <p:extLst>
      <p:ext uri="{BB962C8B-B14F-4D97-AF65-F5344CB8AC3E}">
        <p14:creationId xmlns:p14="http://schemas.microsoft.com/office/powerpoint/2010/main" val="411875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EFA6-1491-44AE-BBC7-E80CFF3AA44E}"/>
              </a:ext>
            </a:extLst>
          </p:cNvPr>
          <p:cNvSpPr>
            <a:spLocks noGrp="1"/>
          </p:cNvSpPr>
          <p:nvPr>
            <p:ph type="title"/>
          </p:nvPr>
        </p:nvSpPr>
        <p:spPr>
          <a:xfrm>
            <a:off x="1904999" y="0"/>
            <a:ext cx="8382000" cy="1107996"/>
          </a:xfrm>
        </p:spPr>
        <p:txBody>
          <a:bodyPr/>
          <a:lstStyle/>
          <a:p>
            <a:pPr algn="ctr"/>
            <a:r>
              <a:rPr lang="en-US" sz="3600" dirty="0">
                <a:latin typeface="Arial" panose="020B0604020202020204" pitchFamily="34" charset="0"/>
                <a:cs typeface="Arial" panose="020B0604020202020204" pitchFamily="34" charset="0"/>
              </a:rPr>
              <a:t>Energy stocks to outperform </a:t>
            </a:r>
            <a:r>
              <a:rPr lang="en-US" sz="3600" dirty="0"/>
              <a:t>as oil prices rise back above US$100</a:t>
            </a:r>
            <a:endParaRPr lang="en-AU" sz="3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69A4D1-3477-4EF1-B289-F4A27072F0AC}"/>
              </a:ext>
            </a:extLst>
          </p:cNvPr>
          <p:cNvSpPr>
            <a:spLocks noGrp="1"/>
          </p:cNvSpPr>
          <p:nvPr>
            <p:ph type="sldNum" sz="quarter" idx="7"/>
          </p:nvPr>
        </p:nvSpPr>
        <p:spPr/>
        <p:txBody>
          <a:bodyPr/>
          <a:lstStyle/>
          <a:p>
            <a:pPr marL="38100">
              <a:lnSpc>
                <a:spcPts val="1240"/>
              </a:lnSpc>
            </a:pPr>
            <a:fld id="{81D60167-4931-47E6-BA6A-407CBD079E47}" type="slidenum">
              <a:rPr lang="en-AU" smtClean="0"/>
              <a:t>19</a:t>
            </a:fld>
            <a:endParaRPr lang="en-AU" dirty="0"/>
          </a:p>
        </p:txBody>
      </p:sp>
      <p:pic>
        <p:nvPicPr>
          <p:cNvPr id="6" name="Picture 5">
            <a:extLst>
              <a:ext uri="{FF2B5EF4-FFF2-40B4-BE49-F238E27FC236}">
                <a16:creationId xmlns:a16="http://schemas.microsoft.com/office/drawing/2014/main" id="{5CDACEE2-0F3E-FF68-959F-8374754D18CD}"/>
              </a:ext>
            </a:extLst>
          </p:cNvPr>
          <p:cNvPicPr>
            <a:picLocks noChangeAspect="1"/>
          </p:cNvPicPr>
          <p:nvPr/>
        </p:nvPicPr>
        <p:blipFill>
          <a:blip r:embed="rId2"/>
          <a:stretch>
            <a:fillRect/>
          </a:stretch>
        </p:blipFill>
        <p:spPr>
          <a:xfrm>
            <a:off x="1904999" y="1676400"/>
            <a:ext cx="8082697" cy="4425368"/>
          </a:xfrm>
          <a:prstGeom prst="rect">
            <a:avLst/>
          </a:prstGeom>
        </p:spPr>
      </p:pic>
    </p:spTree>
    <p:extLst>
      <p:ext uri="{BB962C8B-B14F-4D97-AF65-F5344CB8AC3E}">
        <p14:creationId xmlns:p14="http://schemas.microsoft.com/office/powerpoint/2010/main" val="178304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400300" y="1972191"/>
            <a:ext cx="7391400" cy="2846933"/>
          </a:xfrm>
          <a:prstGeom prst="rect">
            <a:avLst/>
          </a:prstGeom>
        </p:spPr>
        <p:txBody>
          <a:bodyPr vert="horz" wrap="square" lIns="0" tIns="121920" rIns="0" bIns="0" rtlCol="0">
            <a:spAutoFit/>
          </a:bodyPr>
          <a:lstStyle/>
          <a:p>
            <a:pPr marL="789305">
              <a:lnSpc>
                <a:spcPct val="100000"/>
              </a:lnSpc>
              <a:spcBef>
                <a:spcPts val="960"/>
              </a:spcBef>
            </a:pPr>
            <a:r>
              <a:rPr sz="2400" b="1" dirty="0">
                <a:latin typeface="Arial" panose="020B0604020202020204" pitchFamily="34" charset="0"/>
                <a:cs typeface="Arial" panose="020B0604020202020204" pitchFamily="34" charset="0"/>
              </a:rPr>
              <a:t>MR MICHAEL GALLAGHER – CHAIRMAN</a:t>
            </a:r>
          </a:p>
          <a:p>
            <a:pPr marL="241300" indent="-228600">
              <a:lnSpc>
                <a:spcPct val="100000"/>
              </a:lnSpc>
              <a:spcBef>
                <a:spcPts val="865"/>
              </a:spcBef>
              <a:buFont typeface="Arial"/>
              <a:buChar char="•"/>
              <a:tabLst>
                <a:tab pos="241300" algn="l"/>
              </a:tabLst>
            </a:pPr>
            <a:r>
              <a:rPr dirty="0">
                <a:latin typeface="Arial" panose="020B0604020202020204" pitchFamily="34" charset="0"/>
                <a:cs typeface="Arial" panose="020B0604020202020204" pitchFamily="34" charset="0"/>
              </a:rPr>
              <a:t>Introductory remarks</a:t>
            </a:r>
          </a:p>
          <a:p>
            <a:pPr marL="241300" indent="-228600">
              <a:lnSpc>
                <a:spcPct val="100000"/>
              </a:lnSpc>
              <a:spcBef>
                <a:spcPts val="865"/>
              </a:spcBef>
              <a:buFont typeface="Arial"/>
              <a:buChar char="•"/>
              <a:tabLst>
                <a:tab pos="241300" algn="l"/>
              </a:tabLst>
            </a:pPr>
            <a:r>
              <a:rPr dirty="0">
                <a:latin typeface="Arial" panose="020B0604020202020204" pitchFamily="34" charset="0"/>
                <a:cs typeface="Arial" panose="020B0604020202020204" pitchFamily="34" charset="0"/>
              </a:rPr>
              <a:t>AGM Open</a:t>
            </a:r>
          </a:p>
          <a:p>
            <a:pPr marL="241300" indent="-228600">
              <a:lnSpc>
                <a:spcPct val="100000"/>
              </a:lnSpc>
              <a:spcBef>
                <a:spcPts val="865"/>
              </a:spcBef>
              <a:buFont typeface="Arial"/>
              <a:buChar char="•"/>
              <a:tabLst>
                <a:tab pos="241300" algn="l"/>
              </a:tabLst>
            </a:pPr>
            <a:r>
              <a:rPr dirty="0">
                <a:latin typeface="Arial" panose="020B0604020202020204" pitchFamily="34" charset="0"/>
                <a:cs typeface="Arial" panose="020B0604020202020204" pitchFamily="34" charset="0"/>
              </a:rPr>
              <a:t>Formal business</a:t>
            </a:r>
          </a:p>
          <a:p>
            <a:pPr marL="241300" indent="-228600">
              <a:lnSpc>
                <a:spcPct val="100000"/>
              </a:lnSpc>
              <a:spcBef>
                <a:spcPts val="865"/>
              </a:spcBef>
              <a:buFont typeface="Arial"/>
              <a:buChar char="•"/>
              <a:tabLst>
                <a:tab pos="241300" algn="l"/>
              </a:tabLst>
            </a:pPr>
            <a:r>
              <a:rPr dirty="0">
                <a:latin typeface="Arial" panose="020B0604020202020204" pitchFamily="34" charset="0"/>
                <a:cs typeface="Arial" panose="020B0604020202020204" pitchFamily="34" charset="0"/>
              </a:rPr>
              <a:t>Resolutions</a:t>
            </a:r>
          </a:p>
          <a:p>
            <a:pPr marL="241300" indent="-228600">
              <a:lnSpc>
                <a:spcPct val="100000"/>
              </a:lnSpc>
              <a:spcBef>
                <a:spcPts val="865"/>
              </a:spcBef>
              <a:buFont typeface="Arial"/>
              <a:buChar char="•"/>
              <a:tabLst>
                <a:tab pos="241300" algn="l"/>
              </a:tabLst>
            </a:pPr>
            <a:r>
              <a:rPr dirty="0">
                <a:latin typeface="Arial" panose="020B0604020202020204" pitchFamily="34" charset="0"/>
                <a:cs typeface="Arial" panose="020B0604020202020204" pitchFamily="34" charset="0"/>
              </a:rPr>
              <a:t>AGM Close</a:t>
            </a:r>
            <a:endParaRPr lang="en-AU" dirty="0">
              <a:latin typeface="Arial" panose="020B0604020202020204" pitchFamily="34" charset="0"/>
              <a:cs typeface="Arial" panose="020B0604020202020204" pitchFamily="34" charset="0"/>
            </a:endParaRPr>
          </a:p>
          <a:p>
            <a:pPr marL="241300" indent="-228600">
              <a:lnSpc>
                <a:spcPct val="100000"/>
              </a:lnSpc>
              <a:spcBef>
                <a:spcPts val="865"/>
              </a:spcBef>
              <a:buFont typeface="Arial"/>
              <a:buChar char="•"/>
              <a:tabLst>
                <a:tab pos="241300" algn="l"/>
              </a:tabLst>
            </a:pPr>
            <a:r>
              <a:rPr dirty="0">
                <a:latin typeface="Arial" panose="020B0604020202020204" pitchFamily="34" charset="0"/>
                <a:cs typeface="Arial" panose="020B0604020202020204" pitchFamily="34" charset="0"/>
              </a:rPr>
              <a:t>Shareholder information session – </a:t>
            </a:r>
            <a:r>
              <a:rPr lang="en-AU" dirty="0" err="1">
                <a:latin typeface="Arial" panose="020B0604020202020204" pitchFamily="34" charset="0"/>
                <a:cs typeface="Arial" panose="020B0604020202020204" pitchFamily="34" charset="0"/>
              </a:rPr>
              <a:t>Mr</a:t>
            </a:r>
            <a:r>
              <a:rPr dirty="0">
                <a:latin typeface="Arial" panose="020B0604020202020204" pitchFamily="34" charset="0"/>
                <a:cs typeface="Arial" panose="020B0604020202020204" pitchFamily="34" charset="0"/>
              </a:rPr>
              <a:t> Angus Geddes</a:t>
            </a:r>
          </a:p>
        </p:txBody>
      </p:sp>
      <p:sp>
        <p:nvSpPr>
          <p:cNvPr id="2" name="Slide Number Placeholder 1">
            <a:extLst>
              <a:ext uri="{FF2B5EF4-FFF2-40B4-BE49-F238E27FC236}">
                <a16:creationId xmlns:a16="http://schemas.microsoft.com/office/drawing/2014/main" id="{EAB441B6-45FC-4A82-A2DC-9F6402677AB4}"/>
              </a:ext>
            </a:extLst>
          </p:cNvPr>
          <p:cNvSpPr>
            <a:spLocks noGrp="1"/>
          </p:cNvSpPr>
          <p:nvPr>
            <p:ph type="sldNum" sz="quarter" idx="7"/>
          </p:nvPr>
        </p:nvSpPr>
        <p:spPr/>
        <p:txBody>
          <a:bodyPr/>
          <a:lstStyle/>
          <a:p>
            <a:pPr marL="38100">
              <a:lnSpc>
                <a:spcPts val="1240"/>
              </a:lnSpc>
            </a:pPr>
            <a:fld id="{81D60167-4931-47E6-BA6A-407CBD079E47}" type="slidenum">
              <a:rPr lang="en-AU" smtClean="0"/>
              <a:t>2</a:t>
            </a:fld>
            <a:endParaRPr lang="en-AU" dirty="0"/>
          </a:p>
        </p:txBody>
      </p:sp>
      <p:sp>
        <p:nvSpPr>
          <p:cNvPr id="3" name="object 5">
            <a:extLst>
              <a:ext uri="{FF2B5EF4-FFF2-40B4-BE49-F238E27FC236}">
                <a16:creationId xmlns:a16="http://schemas.microsoft.com/office/drawing/2014/main" id="{7362AA25-18EB-99ED-2EBB-392B04E33887}"/>
              </a:ext>
            </a:extLst>
          </p:cNvPr>
          <p:cNvSpPr txBox="1">
            <a:spLocks/>
          </p:cNvSpPr>
          <p:nvPr/>
        </p:nvSpPr>
        <p:spPr>
          <a:xfrm>
            <a:off x="176865" y="0"/>
            <a:ext cx="10724226" cy="1182297"/>
          </a:xfrm>
          <a:prstGeom prst="rect">
            <a:avLst/>
          </a:prstGeom>
        </p:spPr>
        <p:txBody>
          <a:bodyPr vert="horz" wrap="square" lIns="0" tIns="73583" rIns="0" bIns="0" rtlCol="0">
            <a:spAutoFit/>
          </a:bodyPr>
          <a:lstStyle>
            <a:lvl1pPr>
              <a:defRPr sz="4000" b="0" i="0">
                <a:solidFill>
                  <a:schemeClr val="bg1"/>
                </a:solidFill>
                <a:latin typeface="Arial Black"/>
                <a:ea typeface="+mj-ea"/>
                <a:cs typeface="Arial Black"/>
              </a:defRPr>
            </a:lvl1pPr>
          </a:lstStyle>
          <a:p>
            <a:pPr marL="1191895" marR="5080" indent="-1049020" algn="ctr">
              <a:spcBef>
                <a:spcPts val="100"/>
              </a:spcBef>
            </a:pPr>
            <a:r>
              <a:rPr lang="en-US" sz="3600" dirty="0">
                <a:latin typeface="Arial" panose="020B0604020202020204" pitchFamily="34" charset="0"/>
                <a:cs typeface="Arial" panose="020B0604020202020204" pitchFamily="34" charset="0"/>
              </a:rPr>
              <a:t>FPC Annual General Meeting &amp; Shareholder Information Session</a:t>
            </a:r>
            <a:endParaRPr lang="en-US" sz="3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08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A2F1-3E00-FA30-9175-BA19985E0E0C}"/>
              </a:ext>
            </a:extLst>
          </p:cNvPr>
          <p:cNvSpPr>
            <a:spLocks noGrp="1"/>
          </p:cNvSpPr>
          <p:nvPr>
            <p:ph type="title"/>
          </p:nvPr>
        </p:nvSpPr>
        <p:spPr>
          <a:xfrm>
            <a:off x="2182748" y="5029"/>
            <a:ext cx="7826502" cy="1107996"/>
          </a:xfrm>
        </p:spPr>
        <p:txBody>
          <a:bodyPr/>
          <a:lstStyle/>
          <a:p>
            <a:pPr algn="ctr"/>
            <a:r>
              <a:rPr lang="en-US" sz="3600" dirty="0">
                <a:latin typeface="Arial" panose="020B0604020202020204" pitchFamily="34" charset="0"/>
                <a:cs typeface="Arial" panose="020B0604020202020204" pitchFamily="34" charset="0"/>
              </a:rPr>
              <a:t>Climate change is going to drive up demand for uranium</a:t>
            </a:r>
            <a:endParaRPr lang="en-AU" sz="3600" dirty="0"/>
          </a:p>
        </p:txBody>
      </p:sp>
      <p:sp>
        <p:nvSpPr>
          <p:cNvPr id="3" name="Text Placeholder 2">
            <a:extLst>
              <a:ext uri="{FF2B5EF4-FFF2-40B4-BE49-F238E27FC236}">
                <a16:creationId xmlns:a16="http://schemas.microsoft.com/office/drawing/2014/main" id="{B0C00ABC-C2E9-DCCF-B7A2-47AD94A72D1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F37C361-0B4B-6D4E-D49D-E4677722C3D8}"/>
              </a:ext>
            </a:extLst>
          </p:cNvPr>
          <p:cNvSpPr>
            <a:spLocks noGrp="1"/>
          </p:cNvSpPr>
          <p:nvPr>
            <p:ph type="sldNum" sz="quarter" idx="7"/>
          </p:nvPr>
        </p:nvSpPr>
        <p:spPr/>
        <p:txBody>
          <a:bodyPr/>
          <a:lstStyle/>
          <a:p>
            <a:pPr marL="38100">
              <a:lnSpc>
                <a:spcPts val="1240"/>
              </a:lnSpc>
            </a:pPr>
            <a:fld id="{81D60167-4931-47E6-BA6A-407CBD079E47}" type="slidenum">
              <a:rPr lang="en-AU" smtClean="0"/>
              <a:pPr marL="38100">
                <a:lnSpc>
                  <a:spcPts val="1240"/>
                </a:lnSpc>
              </a:pPr>
              <a:t>20</a:t>
            </a:fld>
            <a:endParaRPr lang="en-AU" dirty="0"/>
          </a:p>
        </p:txBody>
      </p:sp>
      <p:pic>
        <p:nvPicPr>
          <p:cNvPr id="4098" name="Picture 2" descr="Uranium: Current Supply/Demand Outlook">
            <a:extLst>
              <a:ext uri="{FF2B5EF4-FFF2-40B4-BE49-F238E27FC236}">
                <a16:creationId xmlns:a16="http://schemas.microsoft.com/office/drawing/2014/main" id="{970A9494-149C-5F60-291B-4553A50DB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8252078" cy="458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4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147555" y="304800"/>
            <a:ext cx="7896890" cy="628377"/>
          </a:xfrm>
          <a:prstGeom prst="rect">
            <a:avLst/>
          </a:prstGeom>
        </p:spPr>
        <p:txBody>
          <a:bodyPr vert="horz" wrap="square" lIns="0" tIns="12700" rIns="0" bIns="0" rtlCol="0">
            <a:spAutoFit/>
          </a:bodyPr>
          <a:lstStyle/>
          <a:p>
            <a:pPr algn="ctr"/>
            <a:r>
              <a:rPr lang="en-US" dirty="0">
                <a:latin typeface="Arial" panose="020B0604020202020204" pitchFamily="34" charset="0"/>
                <a:cs typeface="Arial" panose="020B0604020202020204" pitchFamily="34" charset="0"/>
              </a:rPr>
              <a:t>Global uranium miners cheap</a:t>
            </a:r>
            <a:endParaRPr lang="en-AU"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97F6D02-8B9D-4D68-99A8-FD24821ECA96}"/>
              </a:ext>
            </a:extLst>
          </p:cNvPr>
          <p:cNvSpPr>
            <a:spLocks noGrp="1"/>
          </p:cNvSpPr>
          <p:nvPr>
            <p:ph type="sldNum" sz="quarter" idx="7"/>
          </p:nvPr>
        </p:nvSpPr>
        <p:spPr/>
        <p:txBody>
          <a:bodyPr/>
          <a:lstStyle/>
          <a:p>
            <a:pPr marL="38100">
              <a:lnSpc>
                <a:spcPts val="1240"/>
              </a:lnSpc>
            </a:pPr>
            <a:fld id="{81D60167-4931-47E6-BA6A-407CBD079E47}" type="slidenum">
              <a:rPr lang="en-AU" smtClean="0"/>
              <a:t>21</a:t>
            </a:fld>
            <a:endParaRPr lang="en-AU" dirty="0"/>
          </a:p>
        </p:txBody>
      </p:sp>
      <p:pic>
        <p:nvPicPr>
          <p:cNvPr id="7" name="Picture 6">
            <a:extLst>
              <a:ext uri="{FF2B5EF4-FFF2-40B4-BE49-F238E27FC236}">
                <a16:creationId xmlns:a16="http://schemas.microsoft.com/office/drawing/2014/main" id="{D1BE8551-70F4-FD16-D4B1-6458668DD460}"/>
              </a:ext>
            </a:extLst>
          </p:cNvPr>
          <p:cNvPicPr>
            <a:picLocks noChangeAspect="1"/>
          </p:cNvPicPr>
          <p:nvPr/>
        </p:nvPicPr>
        <p:blipFill>
          <a:blip r:embed="rId3"/>
          <a:stretch>
            <a:fillRect/>
          </a:stretch>
        </p:blipFill>
        <p:spPr>
          <a:xfrm>
            <a:off x="1752600" y="1981200"/>
            <a:ext cx="7739128" cy="4262841"/>
          </a:xfrm>
          <a:prstGeom prst="rect">
            <a:avLst/>
          </a:prstGeom>
        </p:spPr>
      </p:pic>
    </p:spTree>
    <p:extLst>
      <p:ext uri="{BB962C8B-B14F-4D97-AF65-F5344CB8AC3E}">
        <p14:creationId xmlns:p14="http://schemas.microsoft.com/office/powerpoint/2010/main" val="48398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76870" y="277482"/>
            <a:ext cx="7332955" cy="628377"/>
          </a:xfrm>
          <a:prstGeom prst="rect">
            <a:avLst/>
          </a:prstGeom>
        </p:spPr>
        <p:txBody>
          <a:bodyPr vert="horz" wrap="square" lIns="0" tIns="12700" rIns="0" bIns="0" rtlCol="0">
            <a:spAutoFit/>
          </a:bodyPr>
          <a:lstStyle/>
          <a:p>
            <a:pPr marL="12700">
              <a:lnSpc>
                <a:spcPct val="100000"/>
              </a:lnSpc>
              <a:spcBef>
                <a:spcPts val="100"/>
              </a:spcBef>
            </a:pPr>
            <a:r>
              <a:rPr lang="en-US" dirty="0">
                <a:latin typeface="Arial" panose="020B0604020202020204" pitchFamily="34" charset="0"/>
                <a:cs typeface="Arial" panose="020B0604020202020204" pitchFamily="34" charset="0"/>
              </a:rPr>
              <a:t>Top 10 Holdings in FPC - 2023</a:t>
            </a:r>
            <a:endParaR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A83DFC4-3293-4DB3-9636-E24FF58F9BA4}"/>
              </a:ext>
            </a:extLst>
          </p:cNvPr>
          <p:cNvSpPr>
            <a:spLocks noGrp="1"/>
          </p:cNvSpPr>
          <p:nvPr>
            <p:ph type="sldNum" sz="quarter" idx="7"/>
          </p:nvPr>
        </p:nvSpPr>
        <p:spPr/>
        <p:txBody>
          <a:bodyPr/>
          <a:lstStyle/>
          <a:p>
            <a:pPr marL="38100">
              <a:lnSpc>
                <a:spcPts val="1240"/>
              </a:lnSpc>
            </a:pPr>
            <a:fld id="{81D60167-4931-47E6-BA6A-407CBD079E47}" type="slidenum">
              <a:rPr lang="en-AU" smtClean="0"/>
              <a:t>22</a:t>
            </a:fld>
            <a:endParaRPr lang="en-AU" dirty="0"/>
          </a:p>
        </p:txBody>
      </p:sp>
      <p:graphicFrame>
        <p:nvGraphicFramePr>
          <p:cNvPr id="5" name="Table 4">
            <a:extLst>
              <a:ext uri="{FF2B5EF4-FFF2-40B4-BE49-F238E27FC236}">
                <a16:creationId xmlns:a16="http://schemas.microsoft.com/office/drawing/2014/main" id="{E16604EE-FD42-2605-ECC1-16264EFB893B}"/>
              </a:ext>
            </a:extLst>
          </p:cNvPr>
          <p:cNvGraphicFramePr>
            <a:graphicFrameLocks noGrp="1"/>
          </p:cNvGraphicFramePr>
          <p:nvPr>
            <p:extLst>
              <p:ext uri="{D42A27DB-BD31-4B8C-83A1-F6EECF244321}">
                <p14:modId xmlns:p14="http://schemas.microsoft.com/office/powerpoint/2010/main" val="3792969346"/>
              </p:ext>
            </p:extLst>
          </p:nvPr>
        </p:nvGraphicFramePr>
        <p:xfrm>
          <a:off x="1676400" y="1828800"/>
          <a:ext cx="9144000" cy="4343405"/>
        </p:xfrm>
        <a:graphic>
          <a:graphicData uri="http://schemas.openxmlformats.org/drawingml/2006/table">
            <a:tbl>
              <a:tblPr firstRow="1" bandRow="1">
                <a:tableStyleId>{93296810-A885-4BE3-A3E7-6D5BEEA58F35}</a:tableStyleId>
              </a:tblPr>
              <a:tblGrid>
                <a:gridCol w="3943350">
                  <a:extLst>
                    <a:ext uri="{9D8B030D-6E8A-4147-A177-3AD203B41FA5}">
                      <a16:colId xmlns:a16="http://schemas.microsoft.com/office/drawing/2014/main" val="2245490947"/>
                    </a:ext>
                  </a:extLst>
                </a:gridCol>
                <a:gridCol w="2152650">
                  <a:extLst>
                    <a:ext uri="{9D8B030D-6E8A-4147-A177-3AD203B41FA5}">
                      <a16:colId xmlns:a16="http://schemas.microsoft.com/office/drawing/2014/main" val="243393770"/>
                    </a:ext>
                  </a:extLst>
                </a:gridCol>
                <a:gridCol w="3048000">
                  <a:extLst>
                    <a:ext uri="{9D8B030D-6E8A-4147-A177-3AD203B41FA5}">
                      <a16:colId xmlns:a16="http://schemas.microsoft.com/office/drawing/2014/main" val="1613935838"/>
                    </a:ext>
                  </a:extLst>
                </a:gridCol>
              </a:tblGrid>
              <a:tr h="394855">
                <a:tc>
                  <a:txBody>
                    <a:bodyPr/>
                    <a:lstStyle/>
                    <a:p>
                      <a:r>
                        <a:rPr lang="en-US" dirty="0"/>
                        <a:t>Top 10 Holdings</a:t>
                      </a:r>
                      <a:endParaRPr lang="en-AU" dirty="0"/>
                    </a:p>
                  </a:txBody>
                  <a:tcPr/>
                </a:tc>
                <a:tc>
                  <a:txBody>
                    <a:bodyPr/>
                    <a:lstStyle/>
                    <a:p>
                      <a:r>
                        <a:rPr lang="en-US" dirty="0"/>
                        <a:t>Country</a:t>
                      </a:r>
                      <a:endParaRPr lang="en-AU" dirty="0"/>
                    </a:p>
                  </a:txBody>
                  <a:tcPr/>
                </a:tc>
                <a:tc>
                  <a:txBody>
                    <a:bodyPr/>
                    <a:lstStyle/>
                    <a:p>
                      <a:r>
                        <a:rPr lang="en-US" dirty="0"/>
                        <a:t>30 September 2023</a:t>
                      </a:r>
                      <a:endParaRPr lang="en-AU" dirty="0"/>
                    </a:p>
                  </a:txBody>
                  <a:tcPr/>
                </a:tc>
                <a:extLst>
                  <a:ext uri="{0D108BD9-81ED-4DB2-BD59-A6C34878D82A}">
                    <a16:rowId xmlns:a16="http://schemas.microsoft.com/office/drawing/2014/main" val="2991883491"/>
                  </a:ext>
                </a:extLst>
              </a:tr>
              <a:tr h="394855">
                <a:tc>
                  <a:txBody>
                    <a:bodyPr/>
                    <a:lstStyle/>
                    <a:p>
                      <a:r>
                        <a:rPr lang="en-US" dirty="0"/>
                        <a:t>Sumitomo Mitsui Financial Group</a:t>
                      </a:r>
                      <a:endParaRPr lang="en-AU" dirty="0"/>
                    </a:p>
                  </a:txBody>
                  <a:tcPr/>
                </a:tc>
                <a:tc>
                  <a:txBody>
                    <a:bodyPr/>
                    <a:lstStyle/>
                    <a:p>
                      <a:r>
                        <a:rPr lang="en-US" dirty="0"/>
                        <a:t>Japan</a:t>
                      </a:r>
                      <a:endParaRPr lang="en-AU" dirty="0"/>
                    </a:p>
                  </a:txBody>
                  <a:tcPr/>
                </a:tc>
                <a:tc>
                  <a:txBody>
                    <a:bodyPr/>
                    <a:lstStyle/>
                    <a:p>
                      <a:r>
                        <a:rPr lang="en-US" dirty="0"/>
                        <a:t>10.13%</a:t>
                      </a:r>
                      <a:endParaRPr lang="en-AU" dirty="0"/>
                    </a:p>
                  </a:txBody>
                  <a:tcPr/>
                </a:tc>
                <a:extLst>
                  <a:ext uri="{0D108BD9-81ED-4DB2-BD59-A6C34878D82A}">
                    <a16:rowId xmlns:a16="http://schemas.microsoft.com/office/drawing/2014/main" val="2213795990"/>
                  </a:ext>
                </a:extLst>
              </a:tr>
              <a:tr h="394855">
                <a:tc>
                  <a:txBody>
                    <a:bodyPr/>
                    <a:lstStyle/>
                    <a:p>
                      <a:r>
                        <a:rPr lang="en-US" dirty="0"/>
                        <a:t>Paladin Energy</a:t>
                      </a:r>
                      <a:endParaRPr lang="en-AU" dirty="0"/>
                    </a:p>
                  </a:txBody>
                  <a:tcPr/>
                </a:tc>
                <a:tc>
                  <a:txBody>
                    <a:bodyPr/>
                    <a:lstStyle/>
                    <a:p>
                      <a:r>
                        <a:rPr lang="en-US" dirty="0"/>
                        <a:t>Australia</a:t>
                      </a:r>
                      <a:endParaRPr lang="en-AU" dirty="0"/>
                    </a:p>
                  </a:txBody>
                  <a:tcPr/>
                </a:tc>
                <a:tc>
                  <a:txBody>
                    <a:bodyPr/>
                    <a:lstStyle/>
                    <a:p>
                      <a:r>
                        <a:rPr lang="en-US" dirty="0"/>
                        <a:t>6.71%</a:t>
                      </a:r>
                      <a:endParaRPr lang="en-AU" dirty="0"/>
                    </a:p>
                  </a:txBody>
                  <a:tcPr/>
                </a:tc>
                <a:extLst>
                  <a:ext uri="{0D108BD9-81ED-4DB2-BD59-A6C34878D82A}">
                    <a16:rowId xmlns:a16="http://schemas.microsoft.com/office/drawing/2014/main" val="2674156539"/>
                  </a:ext>
                </a:extLst>
              </a:tr>
              <a:tr h="394855">
                <a:tc>
                  <a:txBody>
                    <a:bodyPr/>
                    <a:lstStyle/>
                    <a:p>
                      <a:r>
                        <a:rPr lang="en-US" dirty="0"/>
                        <a:t>Global X Uranium ETF</a:t>
                      </a:r>
                      <a:endParaRPr lang="en-AU" dirty="0"/>
                    </a:p>
                  </a:txBody>
                  <a:tcPr/>
                </a:tc>
                <a:tc>
                  <a:txBody>
                    <a:bodyPr/>
                    <a:lstStyle/>
                    <a:p>
                      <a:r>
                        <a:rPr lang="en-US" dirty="0"/>
                        <a:t>United States</a:t>
                      </a:r>
                      <a:endParaRPr lang="en-AU" dirty="0"/>
                    </a:p>
                  </a:txBody>
                  <a:tcPr/>
                </a:tc>
                <a:tc>
                  <a:txBody>
                    <a:bodyPr/>
                    <a:lstStyle/>
                    <a:p>
                      <a:r>
                        <a:rPr lang="en-US" dirty="0"/>
                        <a:t>5.60%</a:t>
                      </a:r>
                      <a:endParaRPr lang="en-AU" dirty="0"/>
                    </a:p>
                  </a:txBody>
                  <a:tcPr/>
                </a:tc>
                <a:extLst>
                  <a:ext uri="{0D108BD9-81ED-4DB2-BD59-A6C34878D82A}">
                    <a16:rowId xmlns:a16="http://schemas.microsoft.com/office/drawing/2014/main" val="3330959168"/>
                  </a:ext>
                </a:extLst>
              </a:tr>
              <a:tr h="394855">
                <a:tc>
                  <a:txBody>
                    <a:bodyPr/>
                    <a:lstStyle/>
                    <a:p>
                      <a:r>
                        <a:rPr lang="en-US" dirty="0"/>
                        <a:t>Resona Holdings Inc</a:t>
                      </a:r>
                      <a:endParaRPr lang="en-AU" dirty="0"/>
                    </a:p>
                  </a:txBody>
                  <a:tcPr/>
                </a:tc>
                <a:tc>
                  <a:txBody>
                    <a:bodyPr/>
                    <a:lstStyle/>
                    <a:p>
                      <a:r>
                        <a:rPr lang="en-US" dirty="0"/>
                        <a:t>Japan</a:t>
                      </a:r>
                      <a:endParaRPr lang="en-AU" dirty="0"/>
                    </a:p>
                  </a:txBody>
                  <a:tcPr/>
                </a:tc>
                <a:tc>
                  <a:txBody>
                    <a:bodyPr/>
                    <a:lstStyle/>
                    <a:p>
                      <a:r>
                        <a:rPr lang="en-US" dirty="0"/>
                        <a:t>5.28%</a:t>
                      </a:r>
                      <a:endParaRPr lang="en-AU" dirty="0"/>
                    </a:p>
                  </a:txBody>
                  <a:tcPr/>
                </a:tc>
                <a:extLst>
                  <a:ext uri="{0D108BD9-81ED-4DB2-BD59-A6C34878D82A}">
                    <a16:rowId xmlns:a16="http://schemas.microsoft.com/office/drawing/2014/main" val="3338847732"/>
                  </a:ext>
                </a:extLst>
              </a:tr>
              <a:tr h="394855">
                <a:tc>
                  <a:txBody>
                    <a:bodyPr/>
                    <a:lstStyle/>
                    <a:p>
                      <a:r>
                        <a:rPr lang="en-US" dirty="0"/>
                        <a:t>Evolution Mining Ltd</a:t>
                      </a:r>
                      <a:endParaRPr lang="en-AU" dirty="0"/>
                    </a:p>
                  </a:txBody>
                  <a:tcPr/>
                </a:tc>
                <a:tc>
                  <a:txBody>
                    <a:bodyPr/>
                    <a:lstStyle/>
                    <a:p>
                      <a:r>
                        <a:rPr lang="en-US" dirty="0"/>
                        <a:t>Australia</a:t>
                      </a:r>
                      <a:endParaRPr lang="en-AU" dirty="0"/>
                    </a:p>
                  </a:txBody>
                  <a:tcPr/>
                </a:tc>
                <a:tc>
                  <a:txBody>
                    <a:bodyPr/>
                    <a:lstStyle/>
                    <a:p>
                      <a:r>
                        <a:rPr lang="en-US" dirty="0"/>
                        <a:t>5.05%</a:t>
                      </a:r>
                      <a:endParaRPr lang="en-AU" dirty="0"/>
                    </a:p>
                  </a:txBody>
                  <a:tcPr/>
                </a:tc>
                <a:extLst>
                  <a:ext uri="{0D108BD9-81ED-4DB2-BD59-A6C34878D82A}">
                    <a16:rowId xmlns:a16="http://schemas.microsoft.com/office/drawing/2014/main" val="45731247"/>
                  </a:ext>
                </a:extLst>
              </a:tr>
              <a:tr h="394855">
                <a:tc>
                  <a:txBody>
                    <a:bodyPr/>
                    <a:lstStyle/>
                    <a:p>
                      <a:r>
                        <a:rPr lang="en-US" dirty="0"/>
                        <a:t>Whitehaven Coal Limited</a:t>
                      </a:r>
                      <a:endParaRPr lang="en-AU" dirty="0"/>
                    </a:p>
                  </a:txBody>
                  <a:tcPr/>
                </a:tc>
                <a:tc>
                  <a:txBody>
                    <a:bodyPr/>
                    <a:lstStyle/>
                    <a:p>
                      <a:r>
                        <a:rPr lang="en-US" dirty="0"/>
                        <a:t>Australia</a:t>
                      </a:r>
                      <a:endParaRPr lang="en-AU" dirty="0"/>
                    </a:p>
                  </a:txBody>
                  <a:tcPr/>
                </a:tc>
                <a:tc>
                  <a:txBody>
                    <a:bodyPr/>
                    <a:lstStyle/>
                    <a:p>
                      <a:r>
                        <a:rPr lang="en-US" dirty="0"/>
                        <a:t>4.55%</a:t>
                      </a:r>
                      <a:endParaRPr lang="en-AU" dirty="0"/>
                    </a:p>
                  </a:txBody>
                  <a:tcPr/>
                </a:tc>
                <a:extLst>
                  <a:ext uri="{0D108BD9-81ED-4DB2-BD59-A6C34878D82A}">
                    <a16:rowId xmlns:a16="http://schemas.microsoft.com/office/drawing/2014/main" val="2983154541"/>
                  </a:ext>
                </a:extLst>
              </a:tr>
              <a:tr h="394855">
                <a:tc>
                  <a:txBody>
                    <a:bodyPr/>
                    <a:lstStyle/>
                    <a:p>
                      <a:r>
                        <a:rPr lang="en-US" dirty="0"/>
                        <a:t>Mitsubishi EFJ Financial Group</a:t>
                      </a:r>
                      <a:endParaRPr lang="en-AU" dirty="0"/>
                    </a:p>
                  </a:txBody>
                  <a:tcPr/>
                </a:tc>
                <a:tc>
                  <a:txBody>
                    <a:bodyPr/>
                    <a:lstStyle/>
                    <a:p>
                      <a:r>
                        <a:rPr lang="en-US" dirty="0"/>
                        <a:t>Japan</a:t>
                      </a:r>
                      <a:endParaRPr lang="en-AU" dirty="0"/>
                    </a:p>
                  </a:txBody>
                  <a:tcPr/>
                </a:tc>
                <a:tc>
                  <a:txBody>
                    <a:bodyPr/>
                    <a:lstStyle/>
                    <a:p>
                      <a:r>
                        <a:rPr lang="en-US" dirty="0"/>
                        <a:t>4.38%</a:t>
                      </a:r>
                      <a:endParaRPr lang="en-AU" dirty="0"/>
                    </a:p>
                  </a:txBody>
                  <a:tcPr/>
                </a:tc>
                <a:extLst>
                  <a:ext uri="{0D108BD9-81ED-4DB2-BD59-A6C34878D82A}">
                    <a16:rowId xmlns:a16="http://schemas.microsoft.com/office/drawing/2014/main" val="1476011521"/>
                  </a:ext>
                </a:extLst>
              </a:tr>
              <a:tr h="394855">
                <a:tc>
                  <a:txBody>
                    <a:bodyPr/>
                    <a:lstStyle/>
                    <a:p>
                      <a:r>
                        <a:rPr lang="en-US" dirty="0"/>
                        <a:t>Mizuho Financial Group</a:t>
                      </a:r>
                      <a:endParaRPr lang="en-AU" dirty="0"/>
                    </a:p>
                  </a:txBody>
                  <a:tcPr/>
                </a:tc>
                <a:tc>
                  <a:txBody>
                    <a:bodyPr/>
                    <a:lstStyle/>
                    <a:p>
                      <a:r>
                        <a:rPr lang="en-US" dirty="0"/>
                        <a:t>Japan</a:t>
                      </a:r>
                      <a:endParaRPr lang="en-AU" dirty="0"/>
                    </a:p>
                  </a:txBody>
                  <a:tcPr/>
                </a:tc>
                <a:tc>
                  <a:txBody>
                    <a:bodyPr/>
                    <a:lstStyle/>
                    <a:p>
                      <a:r>
                        <a:rPr lang="en-US" dirty="0"/>
                        <a:t>4.22%</a:t>
                      </a:r>
                      <a:endParaRPr lang="en-AU" dirty="0"/>
                    </a:p>
                  </a:txBody>
                  <a:tcPr/>
                </a:tc>
                <a:extLst>
                  <a:ext uri="{0D108BD9-81ED-4DB2-BD59-A6C34878D82A}">
                    <a16:rowId xmlns:a16="http://schemas.microsoft.com/office/drawing/2014/main" val="107454780"/>
                  </a:ext>
                </a:extLst>
              </a:tr>
              <a:tr h="394855">
                <a:tc>
                  <a:txBody>
                    <a:bodyPr/>
                    <a:lstStyle/>
                    <a:p>
                      <a:r>
                        <a:rPr lang="en-US" dirty="0"/>
                        <a:t>Chiba Bank Ltd</a:t>
                      </a:r>
                      <a:endParaRPr lang="en-AU" dirty="0"/>
                    </a:p>
                  </a:txBody>
                  <a:tcPr/>
                </a:tc>
                <a:tc>
                  <a:txBody>
                    <a:bodyPr/>
                    <a:lstStyle/>
                    <a:p>
                      <a:r>
                        <a:rPr lang="en-US" dirty="0"/>
                        <a:t>Japan</a:t>
                      </a:r>
                      <a:endParaRPr lang="en-AU" dirty="0"/>
                    </a:p>
                  </a:txBody>
                  <a:tcPr/>
                </a:tc>
                <a:tc>
                  <a:txBody>
                    <a:bodyPr/>
                    <a:lstStyle/>
                    <a:p>
                      <a:r>
                        <a:rPr lang="en-US" dirty="0"/>
                        <a:t>4.16%</a:t>
                      </a:r>
                      <a:endParaRPr lang="en-AU" dirty="0"/>
                    </a:p>
                  </a:txBody>
                  <a:tcPr/>
                </a:tc>
                <a:extLst>
                  <a:ext uri="{0D108BD9-81ED-4DB2-BD59-A6C34878D82A}">
                    <a16:rowId xmlns:a16="http://schemas.microsoft.com/office/drawing/2014/main" val="222956166"/>
                  </a:ext>
                </a:extLst>
              </a:tr>
              <a:tr h="394855">
                <a:tc>
                  <a:txBody>
                    <a:bodyPr/>
                    <a:lstStyle/>
                    <a:p>
                      <a:r>
                        <a:rPr lang="en-US" dirty="0"/>
                        <a:t>Northern Star Resources</a:t>
                      </a:r>
                      <a:endParaRPr lang="en-AU" dirty="0"/>
                    </a:p>
                  </a:txBody>
                  <a:tcPr/>
                </a:tc>
                <a:tc>
                  <a:txBody>
                    <a:bodyPr/>
                    <a:lstStyle/>
                    <a:p>
                      <a:r>
                        <a:rPr lang="en-US" dirty="0"/>
                        <a:t>Australia</a:t>
                      </a:r>
                      <a:endParaRPr lang="en-AU" dirty="0"/>
                    </a:p>
                  </a:txBody>
                  <a:tcPr/>
                </a:tc>
                <a:tc>
                  <a:txBody>
                    <a:bodyPr/>
                    <a:lstStyle/>
                    <a:p>
                      <a:r>
                        <a:rPr lang="en-US" dirty="0"/>
                        <a:t>3.75%</a:t>
                      </a:r>
                      <a:endParaRPr lang="en-AU" dirty="0"/>
                    </a:p>
                  </a:txBody>
                  <a:tcPr/>
                </a:tc>
                <a:extLst>
                  <a:ext uri="{0D108BD9-81ED-4DB2-BD59-A6C34878D82A}">
                    <a16:rowId xmlns:a16="http://schemas.microsoft.com/office/drawing/2014/main" val="2446006934"/>
                  </a:ext>
                </a:extLst>
              </a:tr>
            </a:tbl>
          </a:graphicData>
        </a:graphic>
      </p:graphicFrame>
    </p:spTree>
    <p:extLst>
      <p:ext uri="{BB962C8B-B14F-4D97-AF65-F5344CB8AC3E}">
        <p14:creationId xmlns:p14="http://schemas.microsoft.com/office/powerpoint/2010/main" val="78500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76870" y="277482"/>
            <a:ext cx="8114930" cy="628377"/>
          </a:xfrm>
          <a:prstGeom prst="rect">
            <a:avLst/>
          </a:prstGeom>
        </p:spPr>
        <p:txBody>
          <a:bodyPr vert="horz" wrap="square" lIns="0" tIns="12700" rIns="0" bIns="0" rtlCol="0">
            <a:spAutoFit/>
          </a:bodyPr>
          <a:lstStyle/>
          <a:p>
            <a:pPr marL="12700">
              <a:lnSpc>
                <a:spcPct val="100000"/>
              </a:lnSpc>
              <a:spcBef>
                <a:spcPts val="100"/>
              </a:spcBef>
            </a:pPr>
            <a:r>
              <a:rPr lang="en-US" dirty="0">
                <a:latin typeface="Arial" panose="020B0604020202020204" pitchFamily="34" charset="0"/>
                <a:cs typeface="Arial" panose="020B0604020202020204" pitchFamily="34" charset="0"/>
              </a:rPr>
              <a:t>Geographic Exposure – Sept 2023</a:t>
            </a:r>
            <a:endParaR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A83DFC4-3293-4DB3-9636-E24FF58F9BA4}"/>
              </a:ext>
            </a:extLst>
          </p:cNvPr>
          <p:cNvSpPr>
            <a:spLocks noGrp="1"/>
          </p:cNvSpPr>
          <p:nvPr>
            <p:ph type="sldNum" sz="quarter" idx="7"/>
          </p:nvPr>
        </p:nvSpPr>
        <p:spPr/>
        <p:txBody>
          <a:bodyPr/>
          <a:lstStyle/>
          <a:p>
            <a:pPr marL="38100">
              <a:lnSpc>
                <a:spcPts val="1240"/>
              </a:lnSpc>
            </a:pPr>
            <a:fld id="{81D60167-4931-47E6-BA6A-407CBD079E47}" type="slidenum">
              <a:rPr lang="en-AU" smtClean="0"/>
              <a:t>23</a:t>
            </a:fld>
            <a:endParaRPr lang="en-AU" dirty="0"/>
          </a:p>
        </p:txBody>
      </p:sp>
      <p:pic>
        <p:nvPicPr>
          <p:cNvPr id="2050" name="Picture 2" descr="Image preview">
            <a:extLst>
              <a:ext uri="{FF2B5EF4-FFF2-40B4-BE49-F238E27FC236}">
                <a16:creationId xmlns:a16="http://schemas.microsoft.com/office/drawing/2014/main" id="{DE1BA180-7318-27F1-A8D8-5E6C7A28C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76400"/>
            <a:ext cx="6248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22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476870" y="277482"/>
            <a:ext cx="8114930" cy="628377"/>
          </a:xfrm>
          <a:prstGeom prst="rect">
            <a:avLst/>
          </a:prstGeom>
        </p:spPr>
        <p:txBody>
          <a:bodyPr vert="horz" wrap="square" lIns="0" tIns="12700" rIns="0" bIns="0" rtlCol="0">
            <a:spAutoFit/>
          </a:bodyPr>
          <a:lstStyle/>
          <a:p>
            <a:pPr marL="12700">
              <a:lnSpc>
                <a:spcPct val="100000"/>
              </a:lnSpc>
              <a:spcBef>
                <a:spcPts val="100"/>
              </a:spcBef>
            </a:pPr>
            <a:r>
              <a:rPr lang="en-US" dirty="0">
                <a:latin typeface="Arial" panose="020B0604020202020204" pitchFamily="34" charset="0"/>
                <a:cs typeface="Arial" panose="020B0604020202020204" pitchFamily="34" charset="0"/>
              </a:rPr>
              <a:t>Sector Dispersion – Sept 2023</a:t>
            </a:r>
            <a:endParaR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A83DFC4-3293-4DB3-9636-E24FF58F9BA4}"/>
              </a:ext>
            </a:extLst>
          </p:cNvPr>
          <p:cNvSpPr>
            <a:spLocks noGrp="1"/>
          </p:cNvSpPr>
          <p:nvPr>
            <p:ph type="sldNum" sz="quarter" idx="7"/>
          </p:nvPr>
        </p:nvSpPr>
        <p:spPr/>
        <p:txBody>
          <a:bodyPr/>
          <a:lstStyle/>
          <a:p>
            <a:pPr marL="38100">
              <a:lnSpc>
                <a:spcPts val="1240"/>
              </a:lnSpc>
            </a:pPr>
            <a:fld id="{81D60167-4931-47E6-BA6A-407CBD079E47}" type="slidenum">
              <a:rPr lang="en-AU" smtClean="0"/>
              <a:t>24</a:t>
            </a:fld>
            <a:endParaRPr lang="en-AU" dirty="0"/>
          </a:p>
        </p:txBody>
      </p:sp>
      <p:pic>
        <p:nvPicPr>
          <p:cNvPr id="3074" name="Picture 2" descr="Image preview">
            <a:extLst>
              <a:ext uri="{FF2B5EF4-FFF2-40B4-BE49-F238E27FC236}">
                <a16:creationId xmlns:a16="http://schemas.microsoft.com/office/drawing/2014/main" id="{4186515B-51CF-3277-3C08-25858CFF8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87" y="1564465"/>
            <a:ext cx="7108825" cy="505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74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A796AE34-D7ED-48F8-8672-3ABB693B43C8}"/>
              </a:ext>
            </a:extLst>
          </p:cNvPr>
          <p:cNvSpPr txBox="1">
            <a:spLocks/>
          </p:cNvSpPr>
          <p:nvPr/>
        </p:nvSpPr>
        <p:spPr>
          <a:xfrm>
            <a:off x="4219575" y="296796"/>
            <a:ext cx="3752850" cy="628377"/>
          </a:xfrm>
          <a:prstGeom prst="rect">
            <a:avLst/>
          </a:prstGeom>
        </p:spPr>
        <p:txBody>
          <a:bodyPr vert="horz" wrap="square" lIns="0" tIns="12700" rIns="0" bIns="0" rtlCol="0">
            <a:spAutoFit/>
          </a:bodyPr>
          <a:lstStyle>
            <a:lvl1pPr>
              <a:defRPr sz="4000" b="0" i="0">
                <a:solidFill>
                  <a:schemeClr val="bg1"/>
                </a:solidFill>
                <a:latin typeface="Arial Black"/>
                <a:ea typeface="+mj-ea"/>
                <a:cs typeface="Arial Black"/>
              </a:defRPr>
            </a:lvl1pPr>
          </a:lstStyle>
          <a:p>
            <a:pPr marL="12700">
              <a:spcBef>
                <a:spcPts val="100"/>
              </a:spcBef>
            </a:pPr>
            <a:r>
              <a:rPr lang="en-AU" kern="0" dirty="0">
                <a:latin typeface="Arial" panose="020B0604020202020204" pitchFamily="34" charset="0"/>
                <a:cs typeface="Arial" panose="020B0604020202020204" pitchFamily="34" charset="0"/>
              </a:rPr>
              <a:t>Contact Details</a:t>
            </a:r>
          </a:p>
        </p:txBody>
      </p:sp>
      <p:sp>
        <p:nvSpPr>
          <p:cNvPr id="7" name="object 3">
            <a:extLst>
              <a:ext uri="{FF2B5EF4-FFF2-40B4-BE49-F238E27FC236}">
                <a16:creationId xmlns:a16="http://schemas.microsoft.com/office/drawing/2014/main" id="{44399378-D778-4CBC-A524-E35C4E9E8A0B}"/>
              </a:ext>
            </a:extLst>
          </p:cNvPr>
          <p:cNvSpPr txBox="1"/>
          <p:nvPr/>
        </p:nvSpPr>
        <p:spPr>
          <a:xfrm>
            <a:off x="1524000" y="1905000"/>
            <a:ext cx="4104004" cy="3059171"/>
          </a:xfrm>
          <a:prstGeom prst="rect">
            <a:avLst/>
          </a:prstGeom>
        </p:spPr>
        <p:txBody>
          <a:bodyPr vert="horz" wrap="square" lIns="0" tIns="12065" rIns="0" bIns="0" rtlCol="0">
            <a:spAutoFit/>
          </a:bodyPr>
          <a:lstStyle/>
          <a:p>
            <a:pPr marL="12700">
              <a:lnSpc>
                <a:spcPct val="100000"/>
              </a:lnSpc>
              <a:spcBef>
                <a:spcPts val="95"/>
              </a:spcBef>
            </a:pPr>
            <a:r>
              <a:rPr b="1" dirty="0">
                <a:latin typeface="Arial" panose="020B0604020202020204" pitchFamily="34" charset="0"/>
                <a:cs typeface="Arial" panose="020B0604020202020204" pitchFamily="34" charset="0"/>
              </a:rPr>
              <a:t>Fat Prophets Funds Management</a:t>
            </a:r>
          </a:p>
          <a:p>
            <a:pPr marL="12700">
              <a:lnSpc>
                <a:spcPct val="100000"/>
              </a:lnSpc>
              <a:spcBef>
                <a:spcPts val="5"/>
              </a:spcBef>
            </a:pPr>
            <a:r>
              <a:rPr b="1" dirty="0">
                <a:latin typeface="Arial" panose="020B0604020202020204" pitchFamily="34" charset="0"/>
                <a:cs typeface="Arial" panose="020B0604020202020204" pitchFamily="34" charset="0"/>
              </a:rPr>
              <a:t>Investment manager</a:t>
            </a:r>
          </a:p>
          <a:p>
            <a:pPr marL="12700" marR="2178050">
              <a:lnSpc>
                <a:spcPct val="100000"/>
              </a:lnSpc>
            </a:pPr>
            <a:r>
              <a:rPr dirty="0">
                <a:latin typeface="Arial" panose="020B0604020202020204" pitchFamily="34" charset="0"/>
                <a:cs typeface="Arial" panose="020B0604020202020204" pitchFamily="34" charset="0"/>
              </a:rPr>
              <a:t>Angus Geddes  CIO</a:t>
            </a:r>
          </a:p>
          <a:p>
            <a:pPr marL="12700">
              <a:lnSpc>
                <a:spcPct val="100000"/>
              </a:lnSpc>
            </a:pPr>
            <a:r>
              <a:rPr dirty="0">
                <a:latin typeface="Arial" panose="020B0604020202020204" pitchFamily="34" charset="0"/>
                <a:cs typeface="Arial" panose="020B0604020202020204" pitchFamily="34" charset="0"/>
                <a:hlinkClick r:id="rId3"/>
              </a:rPr>
              <a:t>Angus.Geddes@fatprophets.com.au</a:t>
            </a:r>
            <a:endParaRPr dirty="0">
              <a:latin typeface="Arial" panose="020B0604020202020204" pitchFamily="34" charset="0"/>
              <a:cs typeface="Arial" panose="020B0604020202020204" pitchFamily="34" charset="0"/>
            </a:endParaRPr>
          </a:p>
          <a:p>
            <a:pPr>
              <a:lnSpc>
                <a:spcPct val="100000"/>
              </a:lnSpc>
              <a:spcBef>
                <a:spcPts val="15"/>
              </a:spcBef>
            </a:pPr>
            <a:endParaRPr dirty="0">
              <a:latin typeface="Arial" panose="020B0604020202020204" pitchFamily="34" charset="0"/>
              <a:cs typeface="Arial" panose="020B0604020202020204" pitchFamily="34" charset="0"/>
            </a:endParaRPr>
          </a:p>
          <a:p>
            <a:pPr marL="12700" marR="5080">
              <a:lnSpc>
                <a:spcPct val="100000"/>
              </a:lnSpc>
              <a:spcBef>
                <a:spcPts val="5"/>
              </a:spcBef>
            </a:pPr>
            <a:r>
              <a:rPr b="1" dirty="0">
                <a:latin typeface="Arial" panose="020B0604020202020204" pitchFamily="34" charset="0"/>
                <a:cs typeface="Arial" panose="020B0604020202020204" pitchFamily="34" charset="0"/>
              </a:rPr>
              <a:t>Fat Prophets Global Contrarian Fund  Company</a:t>
            </a:r>
          </a:p>
          <a:p>
            <a:pPr marL="12700" marR="1866264">
              <a:lnSpc>
                <a:spcPct val="100000"/>
              </a:lnSpc>
            </a:pPr>
            <a:r>
              <a:rPr dirty="0">
                <a:latin typeface="Arial" panose="020B0604020202020204" pitchFamily="34" charset="0"/>
                <a:cs typeface="Arial" panose="020B0604020202020204" pitchFamily="34" charset="0"/>
              </a:rPr>
              <a:t>Michael Gallagher  Chairman</a:t>
            </a:r>
          </a:p>
          <a:p>
            <a:pPr marL="12700">
              <a:lnSpc>
                <a:spcPct val="100000"/>
              </a:lnSpc>
            </a:pPr>
            <a:r>
              <a:rPr dirty="0">
                <a:latin typeface="Arial" panose="020B0604020202020204" pitchFamily="34" charset="0"/>
                <a:cs typeface="Arial" panose="020B0604020202020204" pitchFamily="34" charset="0"/>
                <a:hlinkClick r:id="rId4"/>
              </a:rPr>
              <a:t>Michael@spinnakerinvest.com</a:t>
            </a:r>
            <a:endParaRPr dirty="0">
              <a:latin typeface="Arial" panose="020B0604020202020204" pitchFamily="34" charset="0"/>
              <a:cs typeface="Arial" panose="020B0604020202020204" pitchFamily="34" charset="0"/>
            </a:endParaRPr>
          </a:p>
        </p:txBody>
      </p:sp>
      <p:sp>
        <p:nvSpPr>
          <p:cNvPr id="8" name="object 4">
            <a:extLst>
              <a:ext uri="{FF2B5EF4-FFF2-40B4-BE49-F238E27FC236}">
                <a16:creationId xmlns:a16="http://schemas.microsoft.com/office/drawing/2014/main" id="{0DA57F0C-3550-42D7-9B29-F052C8CB13F6}"/>
              </a:ext>
            </a:extLst>
          </p:cNvPr>
          <p:cNvSpPr txBox="1"/>
          <p:nvPr/>
        </p:nvSpPr>
        <p:spPr>
          <a:xfrm>
            <a:off x="6563998" y="1905000"/>
            <a:ext cx="3930650" cy="1120178"/>
          </a:xfrm>
          <a:prstGeom prst="rect">
            <a:avLst/>
          </a:prstGeom>
        </p:spPr>
        <p:txBody>
          <a:bodyPr vert="horz" wrap="square" lIns="0" tIns="12065" rIns="0" bIns="0" rtlCol="0">
            <a:spAutoFit/>
          </a:bodyPr>
          <a:lstStyle/>
          <a:p>
            <a:pPr marL="12700">
              <a:lnSpc>
                <a:spcPct val="100000"/>
              </a:lnSpc>
              <a:spcBef>
                <a:spcPts val="95"/>
              </a:spcBef>
            </a:pPr>
            <a:r>
              <a:rPr b="1" dirty="0">
                <a:latin typeface="Arial" panose="020B0604020202020204" pitchFamily="34" charset="0"/>
                <a:cs typeface="Arial" panose="020B0604020202020204" pitchFamily="34" charset="0"/>
              </a:rPr>
              <a:t>Fat Prophets Funds Management</a:t>
            </a:r>
          </a:p>
          <a:p>
            <a:pPr marL="12700" marR="1615440">
              <a:lnSpc>
                <a:spcPct val="100000"/>
              </a:lnSpc>
              <a:spcBef>
                <a:spcPts val="5"/>
              </a:spcBef>
            </a:pPr>
            <a:r>
              <a:rPr b="1" dirty="0">
                <a:latin typeface="Arial" panose="020B0604020202020204" pitchFamily="34" charset="0"/>
                <a:cs typeface="Arial" panose="020B0604020202020204" pitchFamily="34" charset="0"/>
              </a:rPr>
              <a:t>Portfolio Manager  </a:t>
            </a:r>
            <a:r>
              <a:rPr dirty="0">
                <a:latin typeface="Arial" panose="020B0604020202020204" pitchFamily="34" charset="0"/>
                <a:cs typeface="Arial" panose="020B0604020202020204" pitchFamily="34" charset="0"/>
              </a:rPr>
              <a:t>Simon Wheatley  </a:t>
            </a:r>
          </a:p>
          <a:p>
            <a:pPr marL="12700">
              <a:lnSpc>
                <a:spcPct val="100000"/>
              </a:lnSpc>
            </a:pPr>
            <a:r>
              <a:rPr dirty="0">
                <a:latin typeface="Arial" panose="020B0604020202020204" pitchFamily="34" charset="0"/>
                <a:cs typeface="Arial" panose="020B0604020202020204" pitchFamily="34" charset="0"/>
                <a:hlinkClick r:id="rId5"/>
              </a:rPr>
              <a:t>Simon.Wheatley@fatprophets.com.au</a:t>
            </a:r>
            <a:endParaR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C083751-844D-4C4C-A289-AE9357911533}"/>
              </a:ext>
            </a:extLst>
          </p:cNvPr>
          <p:cNvSpPr>
            <a:spLocks noGrp="1"/>
          </p:cNvSpPr>
          <p:nvPr>
            <p:ph type="sldNum" sz="quarter" idx="7"/>
          </p:nvPr>
        </p:nvSpPr>
        <p:spPr/>
        <p:txBody>
          <a:bodyPr/>
          <a:lstStyle/>
          <a:p>
            <a:pPr marL="38100">
              <a:lnSpc>
                <a:spcPts val="1240"/>
              </a:lnSpc>
            </a:pPr>
            <a:fld id="{81D60167-4931-47E6-BA6A-407CBD079E47}" type="slidenum">
              <a:rPr lang="en-AU" smtClean="0"/>
              <a:t>25</a:t>
            </a:fld>
            <a:endParaRPr lang="en-AU" dirty="0"/>
          </a:p>
        </p:txBody>
      </p:sp>
    </p:spTree>
    <p:extLst>
      <p:ext uri="{BB962C8B-B14F-4D97-AF65-F5344CB8AC3E}">
        <p14:creationId xmlns:p14="http://schemas.microsoft.com/office/powerpoint/2010/main" val="89485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92788" y="228600"/>
            <a:ext cx="2573020" cy="628377"/>
          </a:xfrm>
          <a:prstGeom prst="rect">
            <a:avLst/>
          </a:prstGeom>
        </p:spPr>
        <p:txBody>
          <a:bodyPr vert="horz" wrap="square" lIns="0" tIns="12700" rIns="0" bIns="0" rtlCol="0">
            <a:spAutoFit/>
          </a:bodyPr>
          <a:lstStyle/>
          <a:p>
            <a:pPr marL="12700">
              <a:lnSpc>
                <a:spcPct val="100000"/>
              </a:lnSpc>
              <a:spcBef>
                <a:spcPts val="100"/>
              </a:spcBef>
            </a:pPr>
            <a:r>
              <a:rPr dirty="0">
                <a:latin typeface="Arial" panose="020B0604020202020204" pitchFamily="34" charset="0"/>
                <a:cs typeface="Arial" panose="020B0604020202020204" pitchFamily="34" charset="0"/>
              </a:rPr>
              <a:t>Disclaimer</a:t>
            </a:r>
          </a:p>
        </p:txBody>
      </p:sp>
      <p:sp>
        <p:nvSpPr>
          <p:cNvPr id="4" name="object 4"/>
          <p:cNvSpPr txBox="1"/>
          <p:nvPr/>
        </p:nvSpPr>
        <p:spPr>
          <a:xfrm>
            <a:off x="1918461" y="1719834"/>
            <a:ext cx="8321675" cy="5163208"/>
          </a:xfrm>
          <a:prstGeom prst="rect">
            <a:avLst/>
          </a:prstGeom>
        </p:spPr>
        <p:txBody>
          <a:bodyPr vert="horz" wrap="square" lIns="0" tIns="31750" rIns="0" bIns="0" rtlCol="0">
            <a:spAutoFit/>
          </a:bodyPr>
          <a:lstStyle/>
          <a:p>
            <a:pPr marL="12700" marR="69215">
              <a:lnSpc>
                <a:spcPts val="1130"/>
              </a:lnSpc>
              <a:spcBef>
                <a:spcPts val="250"/>
              </a:spcBef>
            </a:pPr>
            <a:r>
              <a:rPr sz="1050" dirty="0">
                <a:latin typeface="Arial" panose="020B0604020202020204" pitchFamily="34" charset="0"/>
                <a:cs typeface="Arial" panose="020B0604020202020204" pitchFamily="34" charset="0"/>
              </a:rPr>
              <a:t>This presentation has been prepared by Fat Prophets Global Contrarian Fund Limited (FPC). The information contained in this presentation is  for information purposes only and has been prepared for use in conjunction with a verbal presentation and should be read in that context.</a:t>
            </a:r>
          </a:p>
          <a:p>
            <a:pPr marL="12700" marR="157480" algn="just">
              <a:lnSpc>
                <a:spcPct val="90000"/>
              </a:lnSpc>
              <a:spcBef>
                <a:spcPts val="985"/>
              </a:spcBef>
            </a:pPr>
            <a:r>
              <a:rPr sz="1050" dirty="0">
                <a:latin typeface="Arial" panose="020B0604020202020204" pitchFamily="34" charset="0"/>
                <a:cs typeface="Arial" panose="020B0604020202020204" pitchFamily="34" charset="0"/>
              </a:rPr>
              <a:t>The information contained in this presentation is not investment or financial product advice and is not intended to be used as the basis for  making an investment decision. Please note that, in providing this presentation, FPC has not considered the objectives, financial position or  needs of any particular recipient. FPC strongly suggests that investors consult a financial advisor prior to making an investment decision.</a:t>
            </a:r>
          </a:p>
          <a:p>
            <a:pPr marL="12700" marR="376555">
              <a:lnSpc>
                <a:spcPts val="1130"/>
              </a:lnSpc>
              <a:spcBef>
                <a:spcPts val="1019"/>
              </a:spcBef>
            </a:pPr>
            <a:r>
              <a:rPr sz="1050" dirty="0">
                <a:latin typeface="Arial" panose="020B0604020202020204" pitchFamily="34" charset="0"/>
                <a:cs typeface="Arial" panose="020B0604020202020204" pitchFamily="34" charset="0"/>
              </a:rPr>
              <a:t>This presentation is strictly confidential and is intended for the exclusive benefit of the institution to which it is presented. It may not be  reproduced, disseminated, quoted or referred to, in whole or in part, without the express consent of FPC .</a:t>
            </a:r>
          </a:p>
          <a:p>
            <a:pPr marL="12700" marR="46990">
              <a:lnSpc>
                <a:spcPct val="90200"/>
              </a:lnSpc>
              <a:spcBef>
                <a:spcPts val="985"/>
              </a:spcBef>
            </a:pPr>
            <a:r>
              <a:rPr sz="1050" dirty="0">
                <a:latin typeface="Arial" panose="020B0604020202020204" pitchFamily="34" charset="0"/>
                <a:cs typeface="Arial" panose="020B0604020202020204" pitchFamily="34" charset="0"/>
              </a:rPr>
              <a:t>No representation or warranty, express or implied, is made as to the fairness, accuracy, completeness or correctness of the information,  opinions and conclusions contained in this presentation. To the maximum extent permitted by law, none of FPC, its related bodies corporate,  shareholders or respective directors, officers, employees, agents or advisors, nor any other person accepts any liability, including, without  limitation, any liability arising out of fault or negligence for any loss arising from the use of information contained in this presentation.</a:t>
            </a:r>
          </a:p>
          <a:p>
            <a:pPr marL="12700" marR="24130">
              <a:lnSpc>
                <a:spcPct val="90000"/>
              </a:lnSpc>
              <a:spcBef>
                <a:spcPts val="1000"/>
              </a:spcBef>
            </a:pPr>
            <a:r>
              <a:rPr sz="1050" dirty="0">
                <a:latin typeface="Arial" panose="020B0604020202020204" pitchFamily="34" charset="0"/>
                <a:cs typeface="Arial" panose="020B0604020202020204" pitchFamily="34" charset="0"/>
              </a:rPr>
              <a:t>This presentation includes “forward looking statements”. Such forward-looking statements are not guarantees of future performance and  involve known and unknown risks, uncertainties and other factors, many of which are beyond the control of FPC and its officers, employees,  agents or associates that may cause actual results to differ materially from those expressed or implied in such statement. Actual results,  performance or achievements may vary materially from any projections and forward looking statements and the assumptions on which those  statements are based. FPC assumes no obligation to update such information.</a:t>
            </a:r>
          </a:p>
          <a:p>
            <a:pPr marL="12700" marR="5080">
              <a:lnSpc>
                <a:spcPct val="90100"/>
              </a:lnSpc>
              <a:spcBef>
                <a:spcPts val="990"/>
              </a:spcBef>
            </a:pPr>
            <a:r>
              <a:rPr sz="1050" dirty="0">
                <a:latin typeface="Arial" panose="020B0604020202020204" pitchFamily="34" charset="0"/>
                <a:cs typeface="Arial" panose="020B0604020202020204" pitchFamily="34" charset="0"/>
              </a:rPr>
              <a:t>This presentation is not, and does not constitute, an offer to sell or the solicitation, invitation or recommendation to purchase any securities  and neither this presentation nor anything contained in it forms the basis of any contract or commitment. Any offer or sale of securities will  be made pursuant to definitive documentation, which describes the terms of the offer (Offer Document). An Offer Document for any offer of  securities in FPC will be made available when the securities are offered. Prospective investors should consider the Offer Document in deciding  whether to acquire securities under the offer. Prospective investors who want to acquire under the offer will need to complete an application  form that is in or accompanies the Offer Document.</a:t>
            </a:r>
          </a:p>
          <a:p>
            <a:pPr marL="12700" marR="35560">
              <a:lnSpc>
                <a:spcPct val="89800"/>
              </a:lnSpc>
              <a:spcBef>
                <a:spcPts val="1005"/>
              </a:spcBef>
            </a:pPr>
            <a:r>
              <a:rPr sz="1050" dirty="0">
                <a:latin typeface="Arial" panose="020B0604020202020204" pitchFamily="34" charset="0"/>
                <a:cs typeface="Arial" panose="020B0604020202020204" pitchFamily="34" charset="0"/>
              </a:rPr>
              <a:t>This presentation does not constitute an offer to sell, or a solicitation of an offer to buy, any securities in the United States. The securities of  FPC have not been, and will not be, registered under the U.S. Securities Act of 1933, as amended (Securities Act) or the securities laws of any  state or other jurisdiction of the United States, and may not be offered or sold in the United States except in compliance with the registration  requirements of the Securities Act and any other applicable securities laws.</a:t>
            </a:r>
          </a:p>
        </p:txBody>
      </p:sp>
      <p:sp>
        <p:nvSpPr>
          <p:cNvPr id="2" name="Slide Number Placeholder 1">
            <a:extLst>
              <a:ext uri="{FF2B5EF4-FFF2-40B4-BE49-F238E27FC236}">
                <a16:creationId xmlns:a16="http://schemas.microsoft.com/office/drawing/2014/main" id="{A2C89824-7A53-44CE-BE43-1AA980FB1E5E}"/>
              </a:ext>
            </a:extLst>
          </p:cNvPr>
          <p:cNvSpPr>
            <a:spLocks noGrp="1"/>
          </p:cNvSpPr>
          <p:nvPr>
            <p:ph type="sldNum" sz="quarter" idx="7"/>
          </p:nvPr>
        </p:nvSpPr>
        <p:spPr/>
        <p:txBody>
          <a:bodyPr/>
          <a:lstStyle/>
          <a:p>
            <a:pPr marL="38100">
              <a:lnSpc>
                <a:spcPts val="1240"/>
              </a:lnSpc>
            </a:pPr>
            <a:fld id="{81D60167-4931-47E6-BA6A-407CBD079E47}" type="slidenum">
              <a:rPr lang="en-AU" smtClean="0"/>
              <a:t>26</a:t>
            </a:fld>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12191999" cy="6857996"/>
          </a:xfrm>
          <a:prstGeom prst="rect">
            <a:avLst/>
          </a:prstGeom>
          <a:blipFill>
            <a:blip r:embed="rId3" cstate="print"/>
            <a:stretch>
              <a:fillRect/>
            </a:stretch>
          </a:blipFill>
        </p:spPr>
        <p:txBody>
          <a:bodyPr wrap="square" lIns="0" tIns="0" rIns="0" bIns="0" rtlCol="0"/>
          <a:lstStyle/>
          <a:p>
            <a:endParaRPr>
              <a:solidFill>
                <a:schemeClr val="bg1"/>
              </a:solidFill>
              <a:latin typeface="Arial" panose="020B0604020202020204" pitchFamily="34" charset="0"/>
              <a:cs typeface="Arial" panose="020B0604020202020204" pitchFamily="34" charset="0"/>
            </a:endParaRPr>
          </a:p>
        </p:txBody>
      </p:sp>
      <p:sp>
        <p:nvSpPr>
          <p:cNvPr id="5" name="object 5"/>
          <p:cNvSpPr txBox="1">
            <a:spLocks noGrp="1"/>
          </p:cNvSpPr>
          <p:nvPr>
            <p:ph type="title"/>
          </p:nvPr>
        </p:nvSpPr>
        <p:spPr>
          <a:xfrm>
            <a:off x="4416298" y="154184"/>
            <a:ext cx="3359404" cy="629018"/>
          </a:xfrm>
          <a:prstGeom prst="rect">
            <a:avLst/>
          </a:prstGeom>
        </p:spPr>
        <p:txBody>
          <a:bodyPr vert="horz" wrap="square" lIns="0" tIns="13335" rIns="0" bIns="0" rtlCol="0">
            <a:spAutoFit/>
          </a:bodyPr>
          <a:lstStyle/>
          <a:p>
            <a:pPr marL="12700">
              <a:lnSpc>
                <a:spcPct val="100000"/>
              </a:lnSpc>
              <a:spcBef>
                <a:spcPts val="105"/>
              </a:spcBef>
            </a:pPr>
            <a:r>
              <a:rPr lang="en-AU" dirty="0">
                <a:latin typeface="Arial" panose="020B0604020202020204" pitchFamily="34" charset="0"/>
                <a:cs typeface="Arial" panose="020B0604020202020204" pitchFamily="34" charset="0"/>
              </a:rPr>
              <a:t>Board Of FPC</a:t>
            </a:r>
          </a:p>
        </p:txBody>
      </p:sp>
      <p:sp>
        <p:nvSpPr>
          <p:cNvPr id="6" name="object 6"/>
          <p:cNvSpPr txBox="1"/>
          <p:nvPr/>
        </p:nvSpPr>
        <p:spPr>
          <a:xfrm>
            <a:off x="990600" y="984249"/>
            <a:ext cx="3022727" cy="1817805"/>
          </a:xfrm>
          <a:prstGeom prst="rect">
            <a:avLst/>
          </a:prstGeom>
        </p:spPr>
        <p:txBody>
          <a:bodyPr vert="horz" wrap="square" lIns="0" tIns="12065" rIns="0" bIns="0" rtlCol="0">
            <a:spAutoFit/>
          </a:bodyPr>
          <a:lstStyle/>
          <a:p>
            <a:pPr marL="12700">
              <a:lnSpc>
                <a:spcPct val="100000"/>
              </a:lnSpc>
              <a:spcBef>
                <a:spcPts val="95"/>
              </a:spcBef>
            </a:pPr>
            <a:r>
              <a:rPr dirty="0">
                <a:solidFill>
                  <a:srgbClr val="92D050"/>
                </a:solidFill>
                <a:latin typeface="Arial" panose="020B0604020202020204" pitchFamily="34" charset="0"/>
                <a:cs typeface="Arial" panose="020B0604020202020204" pitchFamily="34" charset="0"/>
              </a:rPr>
              <a:t>INDEPENDENT CHAIRMAN</a:t>
            </a:r>
          </a:p>
          <a:p>
            <a:pPr marL="12700">
              <a:lnSpc>
                <a:spcPct val="100000"/>
              </a:lnSpc>
            </a:pPr>
            <a:r>
              <a:rPr sz="1600" dirty="0">
                <a:solidFill>
                  <a:srgbClr val="92D050"/>
                </a:solidFill>
                <a:latin typeface="Arial" panose="020B0604020202020204" pitchFamily="34" charset="0"/>
                <a:cs typeface="Arial" panose="020B0604020202020204" pitchFamily="34" charset="0"/>
              </a:rPr>
              <a:t>Michael Gallagher</a:t>
            </a:r>
          </a:p>
          <a:p>
            <a:pPr marL="12700" marR="636905">
              <a:lnSpc>
                <a:spcPct val="100000"/>
              </a:lnSpc>
              <a:spcBef>
                <a:spcPts val="1560"/>
              </a:spcBef>
            </a:pPr>
            <a:r>
              <a:rPr sz="1400" dirty="0">
                <a:solidFill>
                  <a:schemeClr val="bg1"/>
                </a:solidFill>
                <a:latin typeface="Arial" panose="020B0604020202020204" pitchFamily="34" charset="0"/>
                <a:cs typeface="Arial" panose="020B0604020202020204" pitchFamily="34" charset="0"/>
              </a:rPr>
              <a:t>Mr Michael Gallagher was  appointed Chairman of the  Board in November 2016.  Michael has over </a:t>
            </a:r>
            <a:r>
              <a:rPr lang="en-US" sz="1400" dirty="0">
                <a:solidFill>
                  <a:schemeClr val="bg1"/>
                </a:solidFill>
                <a:latin typeface="Arial" panose="020B0604020202020204" pitchFamily="34" charset="0"/>
                <a:cs typeface="Arial" panose="020B0604020202020204" pitchFamily="34" charset="0"/>
              </a:rPr>
              <a:t>30</a:t>
            </a:r>
            <a:r>
              <a:rPr sz="1400" dirty="0">
                <a:solidFill>
                  <a:schemeClr val="bg1"/>
                </a:solidFill>
                <a:latin typeface="Arial" panose="020B0604020202020204" pitchFamily="34" charset="0"/>
                <a:cs typeface="Arial" panose="020B0604020202020204" pitchFamily="34" charset="0"/>
              </a:rPr>
              <a:t> years  investment experience.</a:t>
            </a:r>
          </a:p>
        </p:txBody>
      </p:sp>
      <p:sp>
        <p:nvSpPr>
          <p:cNvPr id="7" name="object 7"/>
          <p:cNvSpPr txBox="1"/>
          <p:nvPr/>
        </p:nvSpPr>
        <p:spPr>
          <a:xfrm>
            <a:off x="990600" y="2937018"/>
            <a:ext cx="4564506" cy="2166619"/>
          </a:xfrm>
          <a:prstGeom prst="rect">
            <a:avLst/>
          </a:prstGeom>
        </p:spPr>
        <p:txBody>
          <a:bodyPr vert="horz" wrap="square" lIns="0" tIns="12065" rIns="0" bIns="0" rtlCol="0">
            <a:spAutoFit/>
          </a:bodyPr>
          <a:lstStyle/>
          <a:p>
            <a:pPr marL="12700" marR="5080">
              <a:lnSpc>
                <a:spcPct val="100000"/>
              </a:lnSpc>
              <a:spcBef>
                <a:spcPts val="95"/>
              </a:spcBef>
            </a:pPr>
            <a:r>
              <a:rPr sz="1400" dirty="0">
                <a:solidFill>
                  <a:schemeClr val="bg1"/>
                </a:solidFill>
                <a:latin typeface="Arial" panose="020B0604020202020204" pitchFamily="34" charset="0"/>
                <a:cs typeface="Arial" panose="020B0604020202020204" pitchFamily="34" charset="0"/>
              </a:rPr>
              <a:t>In 2009 Michael co-founded Kima Capital, an Australian  based funds management business, which he later  moved to Hong Kong before it was acquired. Prior to  AIMA &amp; Kima, Michael headed Australasian Equities for  Rand Merchant Bank, overseeing the Equity Trading,  Derivative and Equity Funds Management businesses  from 2005-2009. In the 10 years prior to this Michael was  a director at Macquarie Bank heading up the structured  retail equity derivative businesses in Australia, South  Africa and also spent time with Macquarie in the UK.</a:t>
            </a:r>
          </a:p>
        </p:txBody>
      </p:sp>
      <p:sp>
        <p:nvSpPr>
          <p:cNvPr id="8" name="object 8"/>
          <p:cNvSpPr txBox="1"/>
          <p:nvPr/>
        </p:nvSpPr>
        <p:spPr>
          <a:xfrm>
            <a:off x="6175628" y="937386"/>
            <a:ext cx="3022727" cy="1858842"/>
          </a:xfrm>
          <a:prstGeom prst="rect">
            <a:avLst/>
          </a:prstGeom>
        </p:spPr>
        <p:txBody>
          <a:bodyPr vert="horz" wrap="square" lIns="0" tIns="12065" rIns="0" bIns="0" rtlCol="0">
            <a:spAutoFit/>
          </a:bodyPr>
          <a:lstStyle/>
          <a:p>
            <a:pPr marL="12700">
              <a:lnSpc>
                <a:spcPct val="100000"/>
              </a:lnSpc>
              <a:spcBef>
                <a:spcPts val="95"/>
              </a:spcBef>
            </a:pPr>
            <a:r>
              <a:rPr dirty="0">
                <a:solidFill>
                  <a:srgbClr val="92D050"/>
                </a:solidFill>
                <a:latin typeface="Arial" panose="020B0604020202020204" pitchFamily="34" charset="0"/>
                <a:cs typeface="Arial" panose="020B0604020202020204" pitchFamily="34" charset="0"/>
              </a:rPr>
              <a:t>INDEPENDENT DIRECTOR</a:t>
            </a:r>
          </a:p>
          <a:p>
            <a:pPr marL="12700">
              <a:lnSpc>
                <a:spcPct val="100000"/>
              </a:lnSpc>
            </a:pPr>
            <a:r>
              <a:rPr sz="1600" dirty="0">
                <a:solidFill>
                  <a:srgbClr val="92D050"/>
                </a:solidFill>
                <a:latin typeface="Arial" panose="020B0604020202020204" pitchFamily="34" charset="0"/>
                <a:cs typeface="Arial" panose="020B0604020202020204" pitchFamily="34" charset="0"/>
              </a:rPr>
              <a:t>Katrina Vanstone</a:t>
            </a:r>
          </a:p>
          <a:p>
            <a:pPr>
              <a:lnSpc>
                <a:spcPct val="100000"/>
              </a:lnSpc>
              <a:spcBef>
                <a:spcPts val="25"/>
              </a:spcBef>
            </a:pPr>
            <a:endParaRPr sz="1600" dirty="0">
              <a:solidFill>
                <a:schemeClr val="bg1"/>
              </a:solidFill>
              <a:latin typeface="Arial" panose="020B0604020202020204" pitchFamily="34" charset="0"/>
              <a:cs typeface="Arial" panose="020B0604020202020204" pitchFamily="34" charset="0"/>
            </a:endParaRPr>
          </a:p>
          <a:p>
            <a:pPr marL="12700" marR="108585">
              <a:lnSpc>
                <a:spcPct val="100000"/>
              </a:lnSpc>
            </a:pPr>
            <a:r>
              <a:rPr sz="1400" dirty="0">
                <a:solidFill>
                  <a:schemeClr val="bg1"/>
                </a:solidFill>
                <a:latin typeface="Arial" panose="020B0604020202020204" pitchFamily="34" charset="0"/>
                <a:cs typeface="Arial" panose="020B0604020202020204" pitchFamily="34" charset="0"/>
              </a:rPr>
              <a:t>Katrina has worked in financial  markets for 30 years, both in  Australia and offshore, including  such leading organisations as  HSBC and Deutsche Bank.</a:t>
            </a:r>
          </a:p>
        </p:txBody>
      </p:sp>
      <p:sp>
        <p:nvSpPr>
          <p:cNvPr id="9" name="object 9"/>
          <p:cNvSpPr txBox="1"/>
          <p:nvPr/>
        </p:nvSpPr>
        <p:spPr>
          <a:xfrm>
            <a:off x="6175629" y="2937018"/>
            <a:ext cx="4564505" cy="1735732"/>
          </a:xfrm>
          <a:prstGeom prst="rect">
            <a:avLst/>
          </a:prstGeom>
        </p:spPr>
        <p:txBody>
          <a:bodyPr vert="horz" wrap="square" lIns="0" tIns="12065" rIns="0" bIns="0" rtlCol="0">
            <a:spAutoFit/>
          </a:bodyPr>
          <a:lstStyle/>
          <a:p>
            <a:pPr marL="12700" marR="5080">
              <a:lnSpc>
                <a:spcPct val="100000"/>
              </a:lnSpc>
              <a:spcBef>
                <a:spcPts val="95"/>
              </a:spcBef>
            </a:pPr>
            <a:r>
              <a:rPr sz="1400" dirty="0">
                <a:solidFill>
                  <a:schemeClr val="bg1"/>
                </a:solidFill>
                <a:latin typeface="Arial" panose="020B0604020202020204" pitchFamily="34" charset="0"/>
                <a:cs typeface="Arial" panose="020B0604020202020204" pitchFamily="34" charset="0"/>
              </a:rPr>
              <a:t>Katrina has extensive experience in foreign exchange,  interest rates and credit markets across asset and  liability portfolios. She has held roles in trading, sales  and syndication. She has extensive experience in the  wholesale debt and derivative markets with strong  product knowledge across capital structures and  debt raisings, risk management and hedging, and  cash and currency management.</a:t>
            </a:r>
          </a:p>
        </p:txBody>
      </p:sp>
      <p:sp>
        <p:nvSpPr>
          <p:cNvPr id="11" name="object 11"/>
          <p:cNvSpPr/>
          <p:nvPr/>
        </p:nvSpPr>
        <p:spPr>
          <a:xfrm>
            <a:off x="4107180" y="1048512"/>
            <a:ext cx="1461515" cy="1484376"/>
          </a:xfrm>
          <a:prstGeom prst="rect">
            <a:avLst/>
          </a:prstGeom>
          <a:blipFill>
            <a:blip r:embed="rId4" cstate="print"/>
            <a:stretch>
              <a:fillRect/>
            </a:stretch>
          </a:blipFill>
        </p:spPr>
        <p:txBody>
          <a:bodyPr wrap="square" lIns="0" tIns="0" rIns="0" bIns="0" rtlCol="0"/>
          <a:lstStyle/>
          <a:p>
            <a:endParaRPr>
              <a:solidFill>
                <a:schemeClr val="bg1"/>
              </a:solidFill>
              <a:latin typeface="Arial" panose="020B0604020202020204" pitchFamily="34" charset="0"/>
              <a:cs typeface="Arial" panose="020B0604020202020204" pitchFamily="34" charset="0"/>
            </a:endParaRPr>
          </a:p>
        </p:txBody>
      </p:sp>
      <p:sp>
        <p:nvSpPr>
          <p:cNvPr id="12" name="object 12"/>
          <p:cNvSpPr/>
          <p:nvPr/>
        </p:nvSpPr>
        <p:spPr>
          <a:xfrm>
            <a:off x="9223436" y="1048512"/>
            <a:ext cx="1507618" cy="1484376"/>
          </a:xfrm>
          <a:prstGeom prst="rect">
            <a:avLst/>
          </a:prstGeom>
          <a:blipFill>
            <a:blip r:embed="rId5" cstate="print"/>
            <a:stretch>
              <a:fillRect/>
            </a:stretch>
          </a:blipFill>
        </p:spPr>
        <p:txBody>
          <a:bodyPr wrap="square" lIns="0" tIns="0" rIns="0" bIns="0" rtlCol="0"/>
          <a:lstStyle/>
          <a:p>
            <a:endParaRPr>
              <a:solidFill>
                <a:schemeClr val="bg1"/>
              </a:solidFill>
              <a:latin typeface="Arial" panose="020B0604020202020204" pitchFamily="34" charset="0"/>
              <a:cs typeface="Arial" panose="020B0604020202020204" pitchFamily="34" charset="0"/>
            </a:endParaRPr>
          </a:p>
        </p:txBody>
      </p:sp>
      <p:sp>
        <p:nvSpPr>
          <p:cNvPr id="14" name="object 14"/>
          <p:cNvSpPr txBox="1"/>
          <p:nvPr/>
        </p:nvSpPr>
        <p:spPr>
          <a:xfrm>
            <a:off x="5710411" y="5481211"/>
            <a:ext cx="4116070" cy="548227"/>
          </a:xfrm>
          <a:prstGeom prst="rect">
            <a:avLst/>
          </a:prstGeom>
        </p:spPr>
        <p:txBody>
          <a:bodyPr vert="horz" wrap="square" lIns="0" tIns="12065" rIns="0" bIns="0" rtlCol="0">
            <a:spAutoFit/>
          </a:bodyPr>
          <a:lstStyle/>
          <a:p>
            <a:pPr marL="12700">
              <a:lnSpc>
                <a:spcPct val="100000"/>
              </a:lnSpc>
              <a:spcBef>
                <a:spcPts val="95"/>
              </a:spcBef>
            </a:pPr>
            <a:r>
              <a:rPr dirty="0">
                <a:solidFill>
                  <a:srgbClr val="92D050"/>
                </a:solidFill>
                <a:latin typeface="Arial" panose="020B0604020202020204" pitchFamily="34" charset="0"/>
                <a:cs typeface="Arial" panose="020B0604020202020204" pitchFamily="34" charset="0"/>
              </a:rPr>
              <a:t>Non-Independent Director</a:t>
            </a:r>
            <a:endParaRPr lang="en-US" dirty="0">
              <a:solidFill>
                <a:srgbClr val="92D050"/>
              </a:solidFill>
              <a:latin typeface="Arial" panose="020B0604020202020204" pitchFamily="34" charset="0"/>
              <a:cs typeface="Arial" panose="020B0604020202020204" pitchFamily="34" charset="0"/>
            </a:endParaRPr>
          </a:p>
          <a:p>
            <a:pPr marL="12700">
              <a:lnSpc>
                <a:spcPct val="100000"/>
              </a:lnSpc>
              <a:spcBef>
                <a:spcPts val="95"/>
              </a:spcBef>
            </a:pPr>
            <a:r>
              <a:rPr lang="en-AU" sz="1600" dirty="0">
                <a:solidFill>
                  <a:srgbClr val="92D050"/>
                </a:solidFill>
                <a:latin typeface="Arial" panose="020B0604020202020204" pitchFamily="34" charset="0"/>
                <a:cs typeface="Arial" panose="020B0604020202020204" pitchFamily="34" charset="0"/>
              </a:rPr>
              <a:t>Angus Geddes</a:t>
            </a:r>
            <a:endParaRPr dirty="0">
              <a:solidFill>
                <a:srgbClr val="92D05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A31A6FB-3C3B-464F-862D-405151D4B338}"/>
              </a:ext>
            </a:extLst>
          </p:cNvPr>
          <p:cNvSpPr>
            <a:spLocks noGrp="1"/>
          </p:cNvSpPr>
          <p:nvPr>
            <p:ph type="sldNum" sz="quarter" idx="7"/>
          </p:nvPr>
        </p:nvSpPr>
        <p:spPr/>
        <p:txBody>
          <a:bodyPr/>
          <a:lstStyle/>
          <a:p>
            <a:pPr marL="38100">
              <a:lnSpc>
                <a:spcPts val="1240"/>
              </a:lnSpc>
            </a:pPr>
            <a:fld id="{81D60167-4931-47E6-BA6A-407CBD079E47}" type="slidenum">
              <a:rPr lang="en-AU" smtClean="0"/>
              <a:t>3</a:t>
            </a:fld>
            <a:endParaRPr lang="en-AU" dirty="0"/>
          </a:p>
        </p:txBody>
      </p:sp>
      <p:pic>
        <p:nvPicPr>
          <p:cNvPr id="10" name="Picture 9" descr="A person in a suit&#10;&#10;Description automatically generated with medium confidence">
            <a:extLst>
              <a:ext uri="{FF2B5EF4-FFF2-40B4-BE49-F238E27FC236}">
                <a16:creationId xmlns:a16="http://schemas.microsoft.com/office/drawing/2014/main" id="{AB6CB547-81E1-7FE0-13F5-F87ED452EA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5935" y="5218815"/>
            <a:ext cx="1524003" cy="15240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89656" y="-14603"/>
            <a:ext cx="9296784" cy="1120820"/>
          </a:xfrm>
          <a:prstGeom prst="rect">
            <a:avLst/>
          </a:prstGeom>
        </p:spPr>
        <p:txBody>
          <a:bodyPr vert="horz" wrap="square" lIns="0" tIns="12700" rIns="0" bIns="0" rtlCol="0">
            <a:spAutoFit/>
          </a:bodyPr>
          <a:lstStyle/>
          <a:p>
            <a:pPr marL="12700" algn="ctr">
              <a:lnSpc>
                <a:spcPct val="100000"/>
              </a:lnSpc>
              <a:spcBef>
                <a:spcPts val="865"/>
              </a:spcBef>
              <a:tabLst>
                <a:tab pos="241300" algn="l"/>
              </a:tabLst>
            </a:pPr>
            <a:r>
              <a:rPr lang="en-US" sz="3600" dirty="0">
                <a:latin typeface="Arial" panose="020B0604020202020204" pitchFamily="34" charset="0"/>
                <a:cs typeface="Arial" panose="020B0604020202020204" pitchFamily="34" charset="0"/>
              </a:rPr>
              <a:t>Resolution 1: Adoption of Remuneration Report for the Year Ended 30 June, 2023</a:t>
            </a:r>
          </a:p>
        </p:txBody>
      </p:sp>
      <p:sp>
        <p:nvSpPr>
          <p:cNvPr id="4" name="object 4"/>
          <p:cNvSpPr txBox="1"/>
          <p:nvPr/>
        </p:nvSpPr>
        <p:spPr>
          <a:xfrm>
            <a:off x="2111588" y="2478352"/>
            <a:ext cx="7914787" cy="1069524"/>
          </a:xfrm>
          <a:prstGeom prst="rect">
            <a:avLst/>
          </a:prstGeom>
        </p:spPr>
        <p:txBody>
          <a:bodyPr vert="horz" wrap="square" lIns="0" tIns="121920" rIns="0" bIns="0" rtlCol="0">
            <a:spAutoFit/>
          </a:bodyPr>
          <a:lstStyle/>
          <a:p>
            <a:pPr marL="12700">
              <a:lnSpc>
                <a:spcPct val="100000"/>
              </a:lnSpc>
              <a:spcBef>
                <a:spcPts val="865"/>
              </a:spcBef>
              <a:tabLst>
                <a:tab pos="241300" algn="l"/>
              </a:tabLst>
            </a:pPr>
            <a:r>
              <a:rPr lang="en-US" dirty="0">
                <a:latin typeface="Arial" panose="020B0604020202020204" pitchFamily="34" charset="0"/>
                <a:cs typeface="Arial" panose="020B0604020202020204" pitchFamily="34" charset="0"/>
              </a:rPr>
              <a:t>To Consider and, if thought fit, pass the following advisory resolution: </a:t>
            </a:r>
          </a:p>
          <a:p>
            <a:pPr marL="12700">
              <a:lnSpc>
                <a:spcPct val="100000"/>
              </a:lnSpc>
              <a:spcBef>
                <a:spcPts val="865"/>
              </a:spcBef>
              <a:tabLst>
                <a:tab pos="241300" algn="l"/>
              </a:tabLst>
            </a:pPr>
            <a:r>
              <a:rPr lang="en-US" i="1" dirty="0">
                <a:latin typeface="Arial" panose="020B0604020202020204" pitchFamily="34" charset="0"/>
                <a:cs typeface="Arial" panose="020B0604020202020204" pitchFamily="34" charset="0"/>
              </a:rPr>
              <a:t>That the Remuneration Report for the year ended 30 June, 2023 (as set out in the Directors’ Report) be adopted.</a:t>
            </a:r>
          </a:p>
        </p:txBody>
      </p:sp>
      <p:sp>
        <p:nvSpPr>
          <p:cNvPr id="2" name="Slide Number Placeholder 1">
            <a:extLst>
              <a:ext uri="{FF2B5EF4-FFF2-40B4-BE49-F238E27FC236}">
                <a16:creationId xmlns:a16="http://schemas.microsoft.com/office/drawing/2014/main" id="{B6DD8C98-42B7-4530-B6B4-BA127FD19587}"/>
              </a:ext>
            </a:extLst>
          </p:cNvPr>
          <p:cNvSpPr>
            <a:spLocks noGrp="1"/>
          </p:cNvSpPr>
          <p:nvPr>
            <p:ph type="sldNum" sz="quarter" idx="7"/>
          </p:nvPr>
        </p:nvSpPr>
        <p:spPr/>
        <p:txBody>
          <a:bodyPr/>
          <a:lstStyle/>
          <a:p>
            <a:pPr marL="38100">
              <a:lnSpc>
                <a:spcPts val="1240"/>
              </a:lnSpc>
            </a:pPr>
            <a:fld id="{81D60167-4931-47E6-BA6A-407CBD079E47}" type="slidenum">
              <a:rPr lang="en-AU" smtClean="0"/>
              <a:t>4</a:t>
            </a:fld>
            <a:endParaRPr lang="en-AU" dirty="0"/>
          </a:p>
        </p:txBody>
      </p:sp>
      <p:graphicFrame>
        <p:nvGraphicFramePr>
          <p:cNvPr id="6" name="Table 5">
            <a:extLst>
              <a:ext uri="{FF2B5EF4-FFF2-40B4-BE49-F238E27FC236}">
                <a16:creationId xmlns:a16="http://schemas.microsoft.com/office/drawing/2014/main" id="{32A42D22-493A-6AEE-6518-4084555D3F91}"/>
              </a:ext>
            </a:extLst>
          </p:cNvPr>
          <p:cNvGraphicFramePr>
            <a:graphicFrameLocks noGrp="1"/>
          </p:cNvGraphicFramePr>
          <p:nvPr>
            <p:extLst>
              <p:ext uri="{D42A27DB-BD31-4B8C-83A1-F6EECF244321}">
                <p14:modId xmlns:p14="http://schemas.microsoft.com/office/powerpoint/2010/main" val="1908958174"/>
              </p:ext>
            </p:extLst>
          </p:nvPr>
        </p:nvGraphicFramePr>
        <p:xfrm>
          <a:off x="2912269" y="4342877"/>
          <a:ext cx="5727700" cy="600075"/>
        </p:xfrm>
        <a:graphic>
          <a:graphicData uri="http://schemas.openxmlformats.org/drawingml/2006/table">
            <a:tbl>
              <a:tblPr/>
              <a:tblGrid>
                <a:gridCol w="1524000">
                  <a:extLst>
                    <a:ext uri="{9D8B030D-6E8A-4147-A177-3AD203B41FA5}">
                      <a16:colId xmlns:a16="http://schemas.microsoft.com/office/drawing/2014/main" val="1803599583"/>
                    </a:ext>
                  </a:extLst>
                </a:gridCol>
                <a:gridCol w="736600">
                  <a:extLst>
                    <a:ext uri="{9D8B030D-6E8A-4147-A177-3AD203B41FA5}">
                      <a16:colId xmlns:a16="http://schemas.microsoft.com/office/drawing/2014/main" val="3015679435"/>
                    </a:ext>
                  </a:extLst>
                </a:gridCol>
                <a:gridCol w="1155700">
                  <a:extLst>
                    <a:ext uri="{9D8B030D-6E8A-4147-A177-3AD203B41FA5}">
                      <a16:colId xmlns:a16="http://schemas.microsoft.com/office/drawing/2014/main" val="963209754"/>
                    </a:ext>
                  </a:extLst>
                </a:gridCol>
                <a:gridCol w="1155700">
                  <a:extLst>
                    <a:ext uri="{9D8B030D-6E8A-4147-A177-3AD203B41FA5}">
                      <a16:colId xmlns:a16="http://schemas.microsoft.com/office/drawing/2014/main" val="794207704"/>
                    </a:ext>
                  </a:extLst>
                </a:gridCol>
                <a:gridCol w="1155700">
                  <a:extLst>
                    <a:ext uri="{9D8B030D-6E8A-4147-A177-3AD203B41FA5}">
                      <a16:colId xmlns:a16="http://schemas.microsoft.com/office/drawing/2014/main" val="3445441342"/>
                    </a:ext>
                  </a:extLst>
                </a:gridCol>
              </a:tblGrid>
              <a:tr h="200025">
                <a:tc>
                  <a:txBody>
                    <a:bodyPr/>
                    <a:lstStyle/>
                    <a:p>
                      <a:pPr algn="l" fontAlgn="b"/>
                      <a:r>
                        <a:rPr lang="en-AU" sz="1200" b="1" i="0" u="none" strike="noStrike">
                          <a:solidFill>
                            <a:srgbClr val="000000"/>
                          </a:solidFill>
                          <a:effectLst/>
                          <a:latin typeface="Arial" panose="020B0604020202020204" pitchFamily="34" charset="0"/>
                        </a:rPr>
                        <a:t>Resolution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effectLst/>
                          <a:latin typeface="Arial" panose="020B0604020202020204" pitchFamily="34" charset="0"/>
                        </a:rPr>
                        <a:t>For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effectLst/>
                          <a:latin typeface="Arial" panose="020B0604020202020204" pitchFamily="34" charset="0"/>
                        </a:rPr>
                        <a:t>Against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effectLst/>
                          <a:latin typeface="Arial" panose="020B0604020202020204" pitchFamily="34" charset="0"/>
                        </a:rPr>
                        <a:t>Abstain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dirty="0">
                          <a:solidFill>
                            <a:srgbClr val="000000"/>
                          </a:solidFill>
                          <a:effectLst/>
                          <a:latin typeface="Arial" panose="020B0604020202020204" pitchFamily="34" charset="0"/>
                        </a:rPr>
                        <a:t>Open-Usable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345092"/>
                  </a:ext>
                </a:extLst>
              </a:tr>
              <a:tr h="200025">
                <a:tc rowSpan="2">
                  <a:txBody>
                    <a:bodyPr/>
                    <a:lstStyle/>
                    <a:p>
                      <a:pPr algn="l" fontAlgn="ctr"/>
                      <a:r>
                        <a:rPr lang="en-AU" sz="1200" b="0" i="0" u="none" strike="noStrike" dirty="0">
                          <a:solidFill>
                            <a:srgbClr val="000000"/>
                          </a:solidFill>
                          <a:effectLst/>
                          <a:latin typeface="Arial" panose="020B0604020202020204" pitchFamily="34" charset="0"/>
                        </a:rPr>
                        <a:t>Remuneration Report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2,454,843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451,239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12,681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104,995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404743"/>
                  </a:ext>
                </a:extLst>
              </a:tr>
              <a:tr h="200025">
                <a:tc vMerge="1">
                  <a:txBody>
                    <a:bodyPr/>
                    <a:lstStyle/>
                    <a:p>
                      <a:endParaRPr lang="en-AU"/>
                    </a:p>
                  </a:txBody>
                  <a:tcPr/>
                </a:tc>
                <a:tc>
                  <a:txBody>
                    <a:bodyPr/>
                    <a:lstStyle/>
                    <a:p>
                      <a:pPr algn="ctr" fontAlgn="b"/>
                      <a:r>
                        <a:rPr lang="en-AU" sz="1200" b="0" i="0" u="none" strike="noStrike" dirty="0">
                          <a:solidFill>
                            <a:srgbClr val="000000"/>
                          </a:solidFill>
                          <a:effectLst/>
                          <a:latin typeface="Arial" panose="020B0604020202020204" pitchFamily="34" charset="0"/>
                        </a:rPr>
                        <a:t>81.52%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14.99%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911511"/>
                  </a:ext>
                </a:extLst>
              </a:tr>
            </a:tbl>
          </a:graphicData>
        </a:graphic>
      </p:graphicFrame>
    </p:spTree>
    <p:extLst>
      <p:ext uri="{BB962C8B-B14F-4D97-AF65-F5344CB8AC3E}">
        <p14:creationId xmlns:p14="http://schemas.microsoft.com/office/powerpoint/2010/main" val="73851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23353" y="8442"/>
            <a:ext cx="8744526" cy="1120820"/>
          </a:xfrm>
          <a:prstGeom prst="rect">
            <a:avLst/>
          </a:prstGeom>
        </p:spPr>
        <p:txBody>
          <a:bodyPr vert="horz" wrap="square" lIns="0" tIns="12700" rIns="0" bIns="0" rtlCol="0">
            <a:spAutoFit/>
          </a:bodyPr>
          <a:lstStyle/>
          <a:p>
            <a:pPr marL="12700" algn="ctr">
              <a:lnSpc>
                <a:spcPct val="100000"/>
              </a:lnSpc>
              <a:spcBef>
                <a:spcPts val="865"/>
              </a:spcBef>
              <a:tabLst>
                <a:tab pos="241300" algn="l"/>
              </a:tabLst>
            </a:pPr>
            <a:r>
              <a:rPr lang="en-US" sz="3600" dirty="0">
                <a:latin typeface="Arial" panose="020B0604020202020204" pitchFamily="34" charset="0"/>
                <a:cs typeface="Arial" panose="020B0604020202020204" pitchFamily="34" charset="0"/>
              </a:rPr>
              <a:t>Resolution 2: Re-election of Director – </a:t>
            </a:r>
            <a:r>
              <a:rPr lang="en-US" sz="3600" dirty="0" err="1">
                <a:latin typeface="Arial" panose="020B0604020202020204" pitchFamily="34" charset="0"/>
                <a:cs typeface="Arial" panose="020B0604020202020204" pitchFamily="34" charset="0"/>
              </a:rPr>
              <a:t>Mr</a:t>
            </a:r>
            <a:r>
              <a:rPr lang="en-US" sz="3600" dirty="0">
                <a:latin typeface="Arial" panose="020B0604020202020204" pitchFamily="34" charset="0"/>
                <a:cs typeface="Arial" panose="020B0604020202020204" pitchFamily="34" charset="0"/>
              </a:rPr>
              <a:t> Michael Gallagher</a:t>
            </a:r>
          </a:p>
        </p:txBody>
      </p:sp>
      <p:sp>
        <p:nvSpPr>
          <p:cNvPr id="5" name="Slide Number Placeholder 4">
            <a:extLst>
              <a:ext uri="{FF2B5EF4-FFF2-40B4-BE49-F238E27FC236}">
                <a16:creationId xmlns:a16="http://schemas.microsoft.com/office/drawing/2014/main" id="{FCCCC7A0-4604-4319-BF99-717A349D1A27}"/>
              </a:ext>
            </a:extLst>
          </p:cNvPr>
          <p:cNvSpPr>
            <a:spLocks noGrp="1"/>
          </p:cNvSpPr>
          <p:nvPr>
            <p:ph type="sldNum" sz="quarter" idx="7"/>
          </p:nvPr>
        </p:nvSpPr>
        <p:spPr/>
        <p:txBody>
          <a:bodyPr/>
          <a:lstStyle/>
          <a:p>
            <a:pPr marL="38100">
              <a:lnSpc>
                <a:spcPts val="1240"/>
              </a:lnSpc>
            </a:pPr>
            <a:fld id="{81D60167-4931-47E6-BA6A-407CBD079E47}" type="slidenum">
              <a:rPr lang="en-AU" smtClean="0"/>
              <a:t>5</a:t>
            </a:fld>
            <a:endParaRPr lang="en-AU" dirty="0"/>
          </a:p>
        </p:txBody>
      </p:sp>
      <p:sp>
        <p:nvSpPr>
          <p:cNvPr id="6" name="object 4">
            <a:extLst>
              <a:ext uri="{FF2B5EF4-FFF2-40B4-BE49-F238E27FC236}">
                <a16:creationId xmlns:a16="http://schemas.microsoft.com/office/drawing/2014/main" id="{072647B0-3644-E834-AC7A-807512F3B4D8}"/>
              </a:ext>
            </a:extLst>
          </p:cNvPr>
          <p:cNvSpPr txBox="1"/>
          <p:nvPr/>
        </p:nvSpPr>
        <p:spPr>
          <a:xfrm>
            <a:off x="2138222" y="1981200"/>
            <a:ext cx="7914787" cy="1346522"/>
          </a:xfrm>
          <a:prstGeom prst="rect">
            <a:avLst/>
          </a:prstGeom>
        </p:spPr>
        <p:txBody>
          <a:bodyPr vert="horz" wrap="square" lIns="0" tIns="121920" rIns="0" bIns="0" rtlCol="0">
            <a:spAutoFit/>
          </a:bodyPr>
          <a:lstStyle/>
          <a:p>
            <a:pPr marL="12700">
              <a:lnSpc>
                <a:spcPct val="100000"/>
              </a:lnSpc>
              <a:spcBef>
                <a:spcPts val="865"/>
              </a:spcBef>
              <a:tabLst>
                <a:tab pos="241300" algn="l"/>
              </a:tabLst>
            </a:pPr>
            <a:r>
              <a:rPr lang="en-US" dirty="0">
                <a:latin typeface="Arial" panose="020B0604020202020204" pitchFamily="34" charset="0"/>
                <a:cs typeface="Arial" panose="020B0604020202020204" pitchFamily="34" charset="0"/>
              </a:rPr>
              <a:t>To consider and, if thought fit, pass the following as an ordinary resolution:</a:t>
            </a:r>
          </a:p>
          <a:p>
            <a:pPr marL="12700">
              <a:lnSpc>
                <a:spcPct val="100000"/>
              </a:lnSpc>
              <a:spcBef>
                <a:spcPts val="865"/>
              </a:spcBef>
              <a:tabLst>
                <a:tab pos="241300" algn="l"/>
              </a:tabLst>
            </a:pPr>
            <a:r>
              <a:rPr lang="en-US" i="1" dirty="0">
                <a:latin typeface="Arial" panose="020B0604020202020204" pitchFamily="34" charset="0"/>
                <a:cs typeface="Arial" panose="020B0604020202020204" pitchFamily="34" charset="0"/>
              </a:rPr>
              <a:t>That </a:t>
            </a:r>
            <a:r>
              <a:rPr lang="en-US" i="1" dirty="0" err="1">
                <a:latin typeface="Arial" panose="020B0604020202020204" pitchFamily="34" charset="0"/>
                <a:cs typeface="Arial" panose="020B0604020202020204" pitchFamily="34" charset="0"/>
              </a:rPr>
              <a:t>Mr</a:t>
            </a:r>
            <a:r>
              <a:rPr lang="en-US" i="1" dirty="0">
                <a:latin typeface="Arial" panose="020B0604020202020204" pitchFamily="34" charset="0"/>
                <a:cs typeface="Arial" panose="020B0604020202020204" pitchFamily="34" charset="0"/>
              </a:rPr>
              <a:t> Michael Gallagher retires by rotation in accordance with ASX Listing Rule 14.5 and, being eligible for re-election, be re-elected as a Director of the Company.</a:t>
            </a:r>
          </a:p>
        </p:txBody>
      </p:sp>
      <p:graphicFrame>
        <p:nvGraphicFramePr>
          <p:cNvPr id="4" name="Table 3">
            <a:extLst>
              <a:ext uri="{FF2B5EF4-FFF2-40B4-BE49-F238E27FC236}">
                <a16:creationId xmlns:a16="http://schemas.microsoft.com/office/drawing/2014/main" id="{C43198F7-1876-D60F-AD60-7F28DF795132}"/>
              </a:ext>
            </a:extLst>
          </p:cNvPr>
          <p:cNvGraphicFramePr>
            <a:graphicFrameLocks noGrp="1"/>
          </p:cNvGraphicFramePr>
          <p:nvPr>
            <p:extLst>
              <p:ext uri="{D42A27DB-BD31-4B8C-83A1-F6EECF244321}">
                <p14:modId xmlns:p14="http://schemas.microsoft.com/office/powerpoint/2010/main" val="1291467816"/>
              </p:ext>
            </p:extLst>
          </p:nvPr>
        </p:nvGraphicFramePr>
        <p:xfrm>
          <a:off x="2841248" y="3925626"/>
          <a:ext cx="6146800" cy="600075"/>
        </p:xfrm>
        <a:graphic>
          <a:graphicData uri="http://schemas.openxmlformats.org/drawingml/2006/table">
            <a:tbl>
              <a:tblPr/>
              <a:tblGrid>
                <a:gridCol w="1524000">
                  <a:extLst>
                    <a:ext uri="{9D8B030D-6E8A-4147-A177-3AD203B41FA5}">
                      <a16:colId xmlns:a16="http://schemas.microsoft.com/office/drawing/2014/main" val="4144020573"/>
                    </a:ext>
                  </a:extLst>
                </a:gridCol>
                <a:gridCol w="1155700">
                  <a:extLst>
                    <a:ext uri="{9D8B030D-6E8A-4147-A177-3AD203B41FA5}">
                      <a16:colId xmlns:a16="http://schemas.microsoft.com/office/drawing/2014/main" val="623376593"/>
                    </a:ext>
                  </a:extLst>
                </a:gridCol>
                <a:gridCol w="1155700">
                  <a:extLst>
                    <a:ext uri="{9D8B030D-6E8A-4147-A177-3AD203B41FA5}">
                      <a16:colId xmlns:a16="http://schemas.microsoft.com/office/drawing/2014/main" val="1753314862"/>
                    </a:ext>
                  </a:extLst>
                </a:gridCol>
                <a:gridCol w="1155700">
                  <a:extLst>
                    <a:ext uri="{9D8B030D-6E8A-4147-A177-3AD203B41FA5}">
                      <a16:colId xmlns:a16="http://schemas.microsoft.com/office/drawing/2014/main" val="2913732181"/>
                    </a:ext>
                  </a:extLst>
                </a:gridCol>
                <a:gridCol w="1155700">
                  <a:extLst>
                    <a:ext uri="{9D8B030D-6E8A-4147-A177-3AD203B41FA5}">
                      <a16:colId xmlns:a16="http://schemas.microsoft.com/office/drawing/2014/main" val="660372299"/>
                    </a:ext>
                  </a:extLst>
                </a:gridCol>
              </a:tblGrid>
              <a:tr h="200025">
                <a:tc>
                  <a:txBody>
                    <a:bodyPr/>
                    <a:lstStyle/>
                    <a:p>
                      <a:pPr algn="l" fontAlgn="b"/>
                      <a:r>
                        <a:rPr lang="en-AU" sz="1200" b="1" i="0" u="none" strike="noStrike">
                          <a:solidFill>
                            <a:srgbClr val="000000"/>
                          </a:solidFill>
                          <a:effectLst/>
                          <a:latin typeface="Arial" panose="020B0604020202020204" pitchFamily="34" charset="0"/>
                        </a:rPr>
                        <a:t>Resolution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effectLst/>
                          <a:latin typeface="Arial" panose="020B0604020202020204" pitchFamily="34" charset="0"/>
                        </a:rPr>
                        <a:t>For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effectLst/>
                          <a:latin typeface="Arial" panose="020B0604020202020204" pitchFamily="34" charset="0"/>
                        </a:rPr>
                        <a:t>Against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effectLst/>
                          <a:latin typeface="Arial" panose="020B0604020202020204" pitchFamily="34" charset="0"/>
                        </a:rPr>
                        <a:t>Abstain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1" i="0" u="none" strike="noStrike">
                          <a:solidFill>
                            <a:srgbClr val="000000"/>
                          </a:solidFill>
                          <a:effectLst/>
                          <a:latin typeface="Arial" panose="020B0604020202020204" pitchFamily="34" charset="0"/>
                        </a:rPr>
                        <a:t>Open-Usable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201661"/>
                  </a:ext>
                </a:extLst>
              </a:tr>
              <a:tr h="200025">
                <a:tc rowSpan="2">
                  <a:txBody>
                    <a:bodyPr/>
                    <a:lstStyle/>
                    <a:p>
                      <a:pPr algn="l" fontAlgn="ctr"/>
                      <a:r>
                        <a:rPr lang="en-US" sz="1200" b="0" i="0" u="none" strike="noStrike" dirty="0">
                          <a:solidFill>
                            <a:srgbClr val="000000"/>
                          </a:solidFill>
                          <a:effectLst/>
                          <a:latin typeface="Arial" panose="020B0604020202020204" pitchFamily="34" charset="0"/>
                        </a:rPr>
                        <a:t>Re-election of </a:t>
                      </a:r>
                      <a:r>
                        <a:rPr lang="en-US" sz="1200" b="0" i="0" u="none" strike="noStrike" dirty="0" err="1">
                          <a:solidFill>
                            <a:srgbClr val="000000"/>
                          </a:solidFill>
                          <a:effectLst/>
                          <a:latin typeface="Arial" panose="020B0604020202020204" pitchFamily="34" charset="0"/>
                        </a:rPr>
                        <a:t>Mr</a:t>
                      </a:r>
                      <a:r>
                        <a:rPr lang="en-US" sz="1200" b="0" i="0" u="none" strike="noStrike" dirty="0">
                          <a:solidFill>
                            <a:srgbClr val="000000"/>
                          </a:solidFill>
                          <a:effectLst/>
                          <a:latin typeface="Arial" panose="020B0604020202020204" pitchFamily="34" charset="0"/>
                        </a:rPr>
                        <a:t> Michael Gallagher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5,542,417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281,380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23,365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104,995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302348"/>
                  </a:ext>
                </a:extLst>
              </a:tr>
              <a:tr h="200025">
                <a:tc vMerge="1">
                  <a:txBody>
                    <a:bodyPr/>
                    <a:lstStyle/>
                    <a:p>
                      <a:endParaRPr lang="en-AU"/>
                    </a:p>
                  </a:txBody>
                  <a:tcPr/>
                </a:tc>
                <a:tc>
                  <a:txBody>
                    <a:bodyPr/>
                    <a:lstStyle/>
                    <a:p>
                      <a:pPr algn="ctr" fontAlgn="b"/>
                      <a:r>
                        <a:rPr lang="en-AU" sz="1200" b="0" i="0" u="none" strike="noStrike" dirty="0">
                          <a:solidFill>
                            <a:srgbClr val="000000"/>
                          </a:solidFill>
                          <a:effectLst/>
                          <a:latin typeface="Arial" panose="020B0604020202020204" pitchFamily="34" charset="0"/>
                        </a:rPr>
                        <a:t>93.48%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4.75%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200" b="0" i="0" u="none" strike="noStrike" dirty="0">
                          <a:solidFill>
                            <a:srgbClr val="000000"/>
                          </a:solidFill>
                          <a:effectLst/>
                          <a:latin typeface="Arial" panose="020B0604020202020204" pitchFamily="34" charset="0"/>
                        </a:rPr>
                        <a:t>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949410"/>
                  </a:ext>
                </a:extLst>
              </a:tr>
            </a:tbl>
          </a:graphicData>
        </a:graphic>
      </p:graphicFrame>
    </p:spTree>
    <p:extLst>
      <p:ext uri="{BB962C8B-B14F-4D97-AF65-F5344CB8AC3E}">
        <p14:creationId xmlns:p14="http://schemas.microsoft.com/office/powerpoint/2010/main" val="221201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49793" y="336694"/>
            <a:ext cx="9024020" cy="566822"/>
          </a:xfrm>
          <a:prstGeom prst="rect">
            <a:avLst/>
          </a:prstGeom>
        </p:spPr>
        <p:txBody>
          <a:bodyPr vert="horz" wrap="square" lIns="0" tIns="12700" rIns="0" bIns="0" rtlCol="0">
            <a:spAutoFit/>
          </a:bodyPr>
          <a:lstStyle/>
          <a:p>
            <a:pPr marL="12700" algn="ctr">
              <a:lnSpc>
                <a:spcPct val="100000"/>
              </a:lnSpc>
              <a:spcBef>
                <a:spcPts val="865"/>
              </a:spcBef>
              <a:tabLst>
                <a:tab pos="241300" algn="l"/>
              </a:tabLst>
            </a:pPr>
            <a:r>
              <a:rPr lang="en-US" sz="3600" dirty="0">
                <a:latin typeface="Arial" panose="020B0604020202020204" pitchFamily="34" charset="0"/>
                <a:cs typeface="Arial" panose="020B0604020202020204" pitchFamily="34" charset="0"/>
              </a:rPr>
              <a:t>Poll Vote for </a:t>
            </a:r>
            <a:r>
              <a:rPr lang="en-US" sz="3600">
                <a:latin typeface="Arial" panose="020B0604020202020204" pitchFamily="34" charset="0"/>
                <a:cs typeface="Arial" panose="020B0604020202020204" pitchFamily="34" charset="0"/>
              </a:rPr>
              <a:t>Resolutions 1&amp;2 </a:t>
            </a:r>
            <a:r>
              <a:rPr lang="en-US" sz="3600" dirty="0">
                <a:latin typeface="Arial" panose="020B0604020202020204" pitchFamily="34" charset="0"/>
                <a:cs typeface="Arial" panose="020B0604020202020204" pitchFamily="34" charset="0"/>
              </a:rPr>
              <a:t>being counted</a:t>
            </a:r>
          </a:p>
        </p:txBody>
      </p:sp>
      <p:sp>
        <p:nvSpPr>
          <p:cNvPr id="5" name="Slide Number Placeholder 4">
            <a:extLst>
              <a:ext uri="{FF2B5EF4-FFF2-40B4-BE49-F238E27FC236}">
                <a16:creationId xmlns:a16="http://schemas.microsoft.com/office/drawing/2014/main" id="{F33D3476-6769-47B0-8F41-06E4A211584E}"/>
              </a:ext>
            </a:extLst>
          </p:cNvPr>
          <p:cNvSpPr>
            <a:spLocks noGrp="1"/>
          </p:cNvSpPr>
          <p:nvPr>
            <p:ph type="sldNum" sz="quarter" idx="7"/>
          </p:nvPr>
        </p:nvSpPr>
        <p:spPr/>
        <p:txBody>
          <a:bodyPr/>
          <a:lstStyle/>
          <a:p>
            <a:pPr marL="38100">
              <a:lnSpc>
                <a:spcPts val="1240"/>
              </a:lnSpc>
            </a:pPr>
            <a:fld id="{81D60167-4931-47E6-BA6A-407CBD079E47}" type="slidenum">
              <a:rPr lang="en-AU" smtClean="0"/>
              <a:t>6</a:t>
            </a:fld>
            <a:endParaRPr lang="en-AU" dirty="0"/>
          </a:p>
        </p:txBody>
      </p:sp>
    </p:spTree>
    <p:extLst>
      <p:ext uri="{BB962C8B-B14F-4D97-AF65-F5344CB8AC3E}">
        <p14:creationId xmlns:p14="http://schemas.microsoft.com/office/powerpoint/2010/main" val="266263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092605" y="3090446"/>
            <a:ext cx="3714935" cy="677108"/>
          </a:xfrm>
          <a:prstGeom prst="rect">
            <a:avLst/>
          </a:prstGeom>
        </p:spPr>
        <p:txBody>
          <a:bodyPr vert="horz" wrap="square" lIns="0" tIns="121920" rIns="0" bIns="0" rtlCol="0">
            <a:spAutoFit/>
          </a:bodyPr>
          <a:lstStyle/>
          <a:p>
            <a:pPr lvl="0" algn="ctr"/>
            <a:r>
              <a:rPr lang="en-AU" sz="3600" b="1" dirty="0">
                <a:latin typeface="Arial" panose="020B0604020202020204" pitchFamily="34" charset="0"/>
              </a:rPr>
              <a:t>AGM CLOSED</a:t>
            </a:r>
          </a:p>
        </p:txBody>
      </p:sp>
      <p:sp>
        <p:nvSpPr>
          <p:cNvPr id="2" name="Slide Number Placeholder 1">
            <a:extLst>
              <a:ext uri="{FF2B5EF4-FFF2-40B4-BE49-F238E27FC236}">
                <a16:creationId xmlns:a16="http://schemas.microsoft.com/office/drawing/2014/main" id="{8387D3B9-4604-4533-9695-64113FC709AD}"/>
              </a:ext>
            </a:extLst>
          </p:cNvPr>
          <p:cNvSpPr>
            <a:spLocks noGrp="1"/>
          </p:cNvSpPr>
          <p:nvPr>
            <p:ph type="sldNum" sz="quarter" idx="7"/>
          </p:nvPr>
        </p:nvSpPr>
        <p:spPr/>
        <p:txBody>
          <a:bodyPr/>
          <a:lstStyle/>
          <a:p>
            <a:pPr marL="38100">
              <a:lnSpc>
                <a:spcPts val="1240"/>
              </a:lnSpc>
            </a:pPr>
            <a:fld id="{81D60167-4931-47E6-BA6A-407CBD079E47}" type="slidenum">
              <a:rPr lang="en-AU" smtClean="0"/>
              <a:t>7</a:t>
            </a:fld>
            <a:endParaRPr lang="en-AU" dirty="0"/>
          </a:p>
        </p:txBody>
      </p:sp>
    </p:spTree>
    <p:extLst>
      <p:ext uri="{BB962C8B-B14F-4D97-AF65-F5344CB8AC3E}">
        <p14:creationId xmlns:p14="http://schemas.microsoft.com/office/powerpoint/2010/main" val="429081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87D3B9-4604-4533-9695-64113FC709AD}"/>
              </a:ext>
            </a:extLst>
          </p:cNvPr>
          <p:cNvSpPr>
            <a:spLocks noGrp="1"/>
          </p:cNvSpPr>
          <p:nvPr>
            <p:ph type="sldNum" sz="quarter" idx="7"/>
          </p:nvPr>
        </p:nvSpPr>
        <p:spPr/>
        <p:txBody>
          <a:bodyPr/>
          <a:lstStyle/>
          <a:p>
            <a:pPr marL="38100">
              <a:lnSpc>
                <a:spcPts val="1240"/>
              </a:lnSpc>
            </a:pPr>
            <a:fld id="{81D60167-4931-47E6-BA6A-407CBD079E47}" type="slidenum">
              <a:rPr lang="en-AU" smtClean="0"/>
              <a:t>8</a:t>
            </a:fld>
            <a:endParaRPr lang="en-AU" dirty="0"/>
          </a:p>
        </p:txBody>
      </p:sp>
      <p:sp>
        <p:nvSpPr>
          <p:cNvPr id="6" name="object 3">
            <a:extLst>
              <a:ext uri="{FF2B5EF4-FFF2-40B4-BE49-F238E27FC236}">
                <a16:creationId xmlns:a16="http://schemas.microsoft.com/office/drawing/2014/main" id="{7C95DC44-6145-4632-BA79-4F3A94E713CE}"/>
              </a:ext>
            </a:extLst>
          </p:cNvPr>
          <p:cNvSpPr txBox="1">
            <a:spLocks noGrp="1"/>
          </p:cNvSpPr>
          <p:nvPr>
            <p:ph type="title"/>
          </p:nvPr>
        </p:nvSpPr>
        <p:spPr>
          <a:xfrm>
            <a:off x="2249608" y="228600"/>
            <a:ext cx="7702260" cy="566822"/>
          </a:xfrm>
          <a:prstGeom prst="rect">
            <a:avLst/>
          </a:prstGeom>
        </p:spPr>
        <p:txBody>
          <a:bodyPr vert="horz" wrap="square" lIns="0" tIns="12700" rIns="0" bIns="0" rtlCol="0">
            <a:spAutoFit/>
          </a:bodyPr>
          <a:lstStyle/>
          <a:p>
            <a:pPr marL="12700" algn="ctr">
              <a:lnSpc>
                <a:spcPct val="100000"/>
              </a:lnSpc>
              <a:spcBef>
                <a:spcPts val="865"/>
              </a:spcBef>
              <a:tabLst>
                <a:tab pos="241300" algn="l"/>
              </a:tabLst>
            </a:pPr>
            <a:r>
              <a:rPr lang="en-US" sz="3600" dirty="0">
                <a:latin typeface="Arial" panose="020B0604020202020204" pitchFamily="34" charset="0"/>
                <a:cs typeface="Arial" panose="020B0604020202020204" pitchFamily="34" charset="0"/>
              </a:rPr>
              <a:t>Manager Report </a:t>
            </a:r>
          </a:p>
        </p:txBody>
      </p:sp>
      <p:sp>
        <p:nvSpPr>
          <p:cNvPr id="7" name="object 3">
            <a:extLst>
              <a:ext uri="{FF2B5EF4-FFF2-40B4-BE49-F238E27FC236}">
                <a16:creationId xmlns:a16="http://schemas.microsoft.com/office/drawing/2014/main" id="{62AD9558-EC8B-4486-94FE-7D045C75EBA7}"/>
              </a:ext>
            </a:extLst>
          </p:cNvPr>
          <p:cNvSpPr txBox="1">
            <a:spLocks/>
          </p:cNvSpPr>
          <p:nvPr/>
        </p:nvSpPr>
        <p:spPr>
          <a:xfrm>
            <a:off x="2039204" y="2286000"/>
            <a:ext cx="8113592" cy="2628925"/>
          </a:xfrm>
          <a:prstGeom prst="rect">
            <a:avLst/>
          </a:prstGeom>
        </p:spPr>
        <p:txBody>
          <a:bodyPr vert="horz" wrap="square" lIns="0" tIns="12700" rIns="0" bIns="0" rtlCol="0">
            <a:spAutoFit/>
          </a:bodyPr>
          <a:lstStyle>
            <a:lvl1pPr>
              <a:defRPr sz="4000" b="0" i="0">
                <a:solidFill>
                  <a:schemeClr val="bg1"/>
                </a:solidFill>
                <a:latin typeface="Arial Black"/>
                <a:ea typeface="+mj-ea"/>
                <a:cs typeface="Arial Black"/>
              </a:defRPr>
            </a:lvl1pPr>
          </a:lstStyle>
          <a:p>
            <a:pPr marL="12700">
              <a:spcBef>
                <a:spcPts val="865"/>
              </a:spcBef>
              <a:tabLst>
                <a:tab pos="241300" algn="l"/>
              </a:tabLst>
            </a:pPr>
            <a:r>
              <a:rPr lang="en-US" sz="2800" b="1" kern="0" dirty="0">
                <a:solidFill>
                  <a:schemeClr val="tx1"/>
                </a:solidFill>
                <a:latin typeface="Arial" panose="020B0604020202020204" pitchFamily="34" charset="0"/>
                <a:cs typeface="Arial" panose="020B0604020202020204" pitchFamily="34" charset="0"/>
              </a:rPr>
              <a:t>Shareholder Information Session</a:t>
            </a:r>
          </a:p>
          <a:p>
            <a:pPr marL="12700">
              <a:spcBef>
                <a:spcPts val="865"/>
              </a:spcBef>
              <a:tabLst>
                <a:tab pos="241300" algn="l"/>
              </a:tabLst>
            </a:pPr>
            <a:endParaRPr lang="en-US" sz="2800" b="1" kern="0" dirty="0">
              <a:solidFill>
                <a:schemeClr val="tx1"/>
              </a:solidFill>
              <a:latin typeface="Arial" panose="020B0604020202020204" pitchFamily="34" charset="0"/>
              <a:cs typeface="Arial" panose="020B0604020202020204" pitchFamily="34" charset="0"/>
            </a:endParaRPr>
          </a:p>
          <a:p>
            <a:pPr marL="12700">
              <a:spcBef>
                <a:spcPts val="865"/>
              </a:spcBef>
              <a:tabLst>
                <a:tab pos="241300" algn="l"/>
              </a:tabLst>
            </a:pPr>
            <a:r>
              <a:rPr lang="en-US" sz="2800" kern="0" dirty="0">
                <a:solidFill>
                  <a:schemeClr val="tx1"/>
                </a:solidFill>
                <a:latin typeface="Arial" panose="020B0604020202020204" pitchFamily="34" charset="0"/>
                <a:cs typeface="Arial" panose="020B0604020202020204" pitchFamily="34" charset="0"/>
              </a:rPr>
              <a:t>Chief Investment Officer</a:t>
            </a:r>
          </a:p>
          <a:p>
            <a:pPr marL="12700">
              <a:spcBef>
                <a:spcPts val="865"/>
              </a:spcBef>
              <a:tabLst>
                <a:tab pos="241300" algn="l"/>
              </a:tabLst>
            </a:pPr>
            <a:r>
              <a:rPr lang="en-US" sz="2800" kern="0" dirty="0">
                <a:solidFill>
                  <a:schemeClr val="tx1"/>
                </a:solidFill>
                <a:latin typeface="Arial" panose="020B0604020202020204" pitchFamily="34" charset="0"/>
                <a:cs typeface="Arial" panose="020B0604020202020204" pitchFamily="34" charset="0"/>
              </a:rPr>
              <a:t>Angus Geddes</a:t>
            </a:r>
          </a:p>
          <a:p>
            <a:pPr marL="12700">
              <a:spcBef>
                <a:spcPts val="865"/>
              </a:spcBef>
              <a:tabLst>
                <a:tab pos="241300" algn="l"/>
              </a:tabLst>
            </a:pPr>
            <a:r>
              <a:rPr lang="en-US" sz="2800" kern="0" dirty="0">
                <a:solidFill>
                  <a:schemeClr val="tx1"/>
                </a:solidFill>
                <a:latin typeface="Arial" panose="020B0604020202020204" pitchFamily="34" charset="0"/>
                <a:cs typeface="Arial" panose="020B0604020202020204" pitchFamily="34" charset="0"/>
              </a:rPr>
              <a:t>Fat Prophets</a:t>
            </a:r>
          </a:p>
        </p:txBody>
      </p:sp>
    </p:spTree>
    <p:extLst>
      <p:ext uri="{BB962C8B-B14F-4D97-AF65-F5344CB8AC3E}">
        <p14:creationId xmlns:p14="http://schemas.microsoft.com/office/powerpoint/2010/main" val="258972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05000" y="304800"/>
            <a:ext cx="8646992" cy="566822"/>
          </a:xfrm>
          <a:prstGeom prst="rect">
            <a:avLst/>
          </a:prstGeom>
        </p:spPr>
        <p:txBody>
          <a:bodyPr vert="horz" wrap="square" lIns="0" tIns="12700" rIns="0" bIns="0" rtlCol="0">
            <a:spAutoFit/>
          </a:bodyPr>
          <a:lstStyle/>
          <a:p>
            <a:pPr marL="12700" algn="ctr">
              <a:lnSpc>
                <a:spcPct val="100000"/>
              </a:lnSpc>
              <a:spcBef>
                <a:spcPts val="865"/>
              </a:spcBef>
              <a:tabLst>
                <a:tab pos="241300" algn="l"/>
              </a:tabLst>
            </a:pPr>
            <a:r>
              <a:rPr lang="en-US" sz="3600" dirty="0">
                <a:latin typeface="Arial" panose="020B0604020202020204" pitchFamily="34" charset="0"/>
                <a:cs typeface="Arial" panose="020B0604020202020204" pitchFamily="34" charset="0"/>
              </a:rPr>
              <a:t>2023 was difficult to predict</a:t>
            </a:r>
          </a:p>
        </p:txBody>
      </p:sp>
      <p:sp>
        <p:nvSpPr>
          <p:cNvPr id="4" name="object 4"/>
          <p:cNvSpPr txBox="1"/>
          <p:nvPr/>
        </p:nvSpPr>
        <p:spPr>
          <a:xfrm>
            <a:off x="1030525" y="1752600"/>
            <a:ext cx="10276988" cy="2985497"/>
          </a:xfrm>
          <a:prstGeom prst="rect">
            <a:avLst/>
          </a:prstGeom>
        </p:spPr>
        <p:txBody>
          <a:bodyPr vert="horz" wrap="square" lIns="0" tIns="121920" rIns="0" bIns="0" rtlCol="0">
            <a:spAutoFit/>
          </a:bodyPr>
          <a:lstStyle/>
          <a:p>
            <a:pPr marL="742950" lvl="1" indent="-285750">
              <a:lnSpc>
                <a:spcPct val="107000"/>
              </a:lnSpc>
              <a:spcAft>
                <a:spcPts val="800"/>
              </a:spcAft>
              <a:buFont typeface="Wingdings" panose="05000000000000000000" pitchFamily="2" charset="2"/>
              <a:buChar char="§"/>
            </a:pPr>
            <a:r>
              <a:rPr lang="en-AU"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 avoided a recession</a:t>
            </a:r>
          </a:p>
          <a:p>
            <a:pPr marL="742950" lvl="1" indent="-285750">
              <a:lnSpc>
                <a:spcPct val="107000"/>
              </a:lnSpc>
              <a:spcAft>
                <a:spcPts val="800"/>
              </a:spcAft>
              <a:buFont typeface="Wingdings" panose="05000000000000000000" pitchFamily="2" charset="2"/>
              <a:buChar char="§"/>
            </a:pPr>
            <a:r>
              <a:rPr lang="en-AU"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Bonds lost the most in history as interest rates rose</a:t>
            </a:r>
            <a:endParaRPr lang="en-AU"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pPr>
            <a:r>
              <a:rPr lang="en-AU"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 stocks defied gravity, and surged for most of the year, but rally confined to the “magnificent 7”</a:t>
            </a:r>
            <a:endParaRPr lang="en-AU"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pPr>
            <a:r>
              <a:rPr lang="en-AU" spc="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RoW</a:t>
            </a:r>
            <a:r>
              <a:rPr lang="en-AU"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outside the US has not performed as well – MSCI World Index </a:t>
            </a:r>
            <a:r>
              <a:rPr lang="en-AU" spc="25" dirty="0">
                <a:solidFill>
                  <a:srgbClr val="000000"/>
                </a:solidFill>
                <a:latin typeface="Arial" panose="020B0604020202020204" pitchFamily="34" charset="0"/>
                <a:ea typeface="Calibri" panose="020F0502020204030204" pitchFamily="34" charset="0"/>
                <a:cs typeface="Times New Roman" panose="02020603050405020304" pitchFamily="18" charset="0"/>
              </a:rPr>
              <a:t>and ASX200 are at the same levels as this time last year</a:t>
            </a:r>
          </a:p>
          <a:p>
            <a:pPr marL="742950" lvl="1" indent="-285750">
              <a:lnSpc>
                <a:spcPct val="107000"/>
              </a:lnSpc>
              <a:spcAft>
                <a:spcPts val="800"/>
              </a:spcAft>
              <a:buFont typeface="Wingdings" panose="05000000000000000000" pitchFamily="2" charset="2"/>
              <a:buChar char="§"/>
            </a:pPr>
            <a:r>
              <a:rPr lang="en-AU"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Sticky inflation, firmer </a:t>
            </a:r>
            <a:r>
              <a:rPr lang="en-AU" spc="25" dirty="0">
                <a:solidFill>
                  <a:srgbClr val="000000"/>
                </a:solidFill>
                <a:latin typeface="Arial" panose="020B0604020202020204" pitchFamily="34" charset="0"/>
                <a:ea typeface="Calibri" panose="020F0502020204030204" pitchFamily="34" charset="0"/>
                <a:cs typeface="Times New Roman" panose="02020603050405020304" pitchFamily="18" charset="0"/>
              </a:rPr>
              <a:t>oil prices, and rising geopolitical </a:t>
            </a:r>
            <a:endParaRPr lang="en-AU"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b="1" spc="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387D3B9-4604-4533-9695-64113FC709AD}"/>
              </a:ext>
            </a:extLst>
          </p:cNvPr>
          <p:cNvSpPr>
            <a:spLocks noGrp="1"/>
          </p:cNvSpPr>
          <p:nvPr>
            <p:ph type="sldNum" sz="quarter" idx="7"/>
          </p:nvPr>
        </p:nvSpPr>
        <p:spPr/>
        <p:txBody>
          <a:bodyPr/>
          <a:lstStyle/>
          <a:p>
            <a:pPr marL="38100">
              <a:lnSpc>
                <a:spcPts val="1240"/>
              </a:lnSpc>
            </a:pPr>
            <a:fld id="{81D60167-4931-47E6-BA6A-407CBD079E47}" type="slidenum">
              <a:rPr lang="en-AU" smtClean="0"/>
              <a:t>9</a:t>
            </a:fld>
            <a:endParaRPr lang="en-AU" dirty="0"/>
          </a:p>
        </p:txBody>
      </p:sp>
    </p:spTree>
    <p:extLst>
      <p:ext uri="{BB962C8B-B14F-4D97-AF65-F5344CB8AC3E}">
        <p14:creationId xmlns:p14="http://schemas.microsoft.com/office/powerpoint/2010/main" val="268317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902850-708d-41cd-af0b-103e90c43373">
      <Terms xmlns="http://schemas.microsoft.com/office/infopath/2007/PartnerControls"/>
    </lcf76f155ced4ddcb4097134ff3c332f>
    <TaxCatchAll xmlns="c63aabf8-07e5-4949-bc67-efdd391260e5" xsi:nil="true"/>
    <SharedWithUsers xmlns="c63aabf8-07e5-4949-bc67-efdd391260e5">
      <UserInfo>
        <DisplayName>Andrew Kim</DisplayName>
        <AccountId>73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D4797052CB10459E23A56EDE1ADC73" ma:contentTypeVersion="13" ma:contentTypeDescription="Create a new document." ma:contentTypeScope="" ma:versionID="24baf83a4a1021658736f983c1758daa">
  <xsd:schema xmlns:xsd="http://www.w3.org/2001/XMLSchema" xmlns:xs="http://www.w3.org/2001/XMLSchema" xmlns:p="http://schemas.microsoft.com/office/2006/metadata/properties" xmlns:ns2="46902850-708d-41cd-af0b-103e90c43373" xmlns:ns3="c63aabf8-07e5-4949-bc67-efdd391260e5" targetNamespace="http://schemas.microsoft.com/office/2006/metadata/properties" ma:root="true" ma:fieldsID="e3b230bcff4504ba3c9b833e5e210619" ns2:_="" ns3:_="">
    <xsd:import namespace="46902850-708d-41cd-af0b-103e90c43373"/>
    <xsd:import namespace="c63aabf8-07e5-4949-bc67-efdd391260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02850-708d-41cd-af0b-103e90c43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d03b5a9-1d16-4995-8409-ba83c9547a1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3aabf8-07e5-4949-bc67-efdd391260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655f35-5073-4f8a-b431-5b03a7095cac}" ma:internalName="TaxCatchAll" ma:showField="CatchAllData" ma:web="c63aabf8-07e5-4949-bc67-efdd39126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9EA7F2-0C9B-4002-9F8D-6ACB45308A20}">
  <ds:schemaRefs>
    <ds:schemaRef ds:uri="http://schemas.microsoft.com/sharepoint/v3/contenttype/forms"/>
  </ds:schemaRefs>
</ds:datastoreItem>
</file>

<file path=customXml/itemProps2.xml><?xml version="1.0" encoding="utf-8"?>
<ds:datastoreItem xmlns:ds="http://schemas.openxmlformats.org/officeDocument/2006/customXml" ds:itemID="{3BA4E832-5287-4720-9CD6-5614DF7D11EC}">
  <ds:schemaRefs>
    <ds:schemaRef ds:uri="c63aabf8-07e5-4949-bc67-efdd391260e5"/>
    <ds:schemaRef ds:uri="http://purl.org/dc/dcmitype/"/>
    <ds:schemaRef ds:uri="http://schemas.microsoft.com/office/2006/documentManagement/types"/>
    <ds:schemaRef ds:uri="http://schemas.microsoft.com/office/2006/metadata/properties"/>
    <ds:schemaRef ds:uri="http://purl.org/dc/terms/"/>
    <ds:schemaRef ds:uri="46902850-708d-41cd-af0b-103e90c43373"/>
    <ds:schemaRef ds:uri="http://www.w3.org/XML/1998/namespace"/>
    <ds:schemaRef ds:uri="http://purl.org/dc/elements/1.1/"/>
    <ds:schemaRef ds:uri="http://schemas.microsoft.com/office/infopath/2007/PartnerControls"/>
    <ds:schemaRef ds:uri="http://schemas.openxmlformats.org/package/2006/metadata/core-properties"/>
    <ds:schemaRef ds:uri="9ec64879-0961-4ed1-8b3c-c6e637e87776"/>
    <ds:schemaRef ds:uri="e40a6697-20a4-460a-bd66-62822fa99068"/>
  </ds:schemaRefs>
</ds:datastoreItem>
</file>

<file path=customXml/itemProps3.xml><?xml version="1.0" encoding="utf-8"?>
<ds:datastoreItem xmlns:ds="http://schemas.openxmlformats.org/officeDocument/2006/customXml" ds:itemID="{A17AA8E1-03F7-4B85-A7A5-8E3F947F17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902850-708d-41cd-af0b-103e90c43373"/>
    <ds:schemaRef ds:uri="c63aabf8-07e5-4949-bc67-efdd391260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4140</TotalTime>
  <Words>2176</Words>
  <Application>Microsoft Office PowerPoint</Application>
  <PresentationFormat>Widescreen</PresentationFormat>
  <Paragraphs>244</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MS Gloriola II</vt:lpstr>
      <vt:lpstr>Symbol</vt:lpstr>
      <vt:lpstr>Wingdings</vt:lpstr>
      <vt:lpstr>Office Theme</vt:lpstr>
      <vt:lpstr>PowerPoint Presentation</vt:lpstr>
      <vt:lpstr>PowerPoint Presentation</vt:lpstr>
      <vt:lpstr>Board Of FPC</vt:lpstr>
      <vt:lpstr>Resolution 1: Adoption of Remuneration Report for the Year Ended 30 June, 2023</vt:lpstr>
      <vt:lpstr>Resolution 2: Re-election of Director – Mr Michael Gallagher</vt:lpstr>
      <vt:lpstr>Poll Vote for Resolutions 1&amp;2 being counted</vt:lpstr>
      <vt:lpstr>PowerPoint Presentation</vt:lpstr>
      <vt:lpstr>Manager Report </vt:lpstr>
      <vt:lpstr>2023 was difficult to predict</vt:lpstr>
      <vt:lpstr>FPC NTA 2021 to 2023</vt:lpstr>
      <vt:lpstr>Playbook for the coming year</vt:lpstr>
      <vt:lpstr>US 10-year government bond yields likely peaking near term</vt:lpstr>
      <vt:lpstr>Longer term US fiscal situation is deteriorating Secular bear market in bonds has further to go</vt:lpstr>
      <vt:lpstr>Inflation is likely to prove sticky</vt:lpstr>
      <vt:lpstr>Dollar set to resume downward path in 2024 </vt:lpstr>
      <vt:lpstr>Growth opportunities in Japanese equities and especially the banks Markets not expecting this outcome</vt:lpstr>
      <vt:lpstr>Gold to outperform versus the US dollar amidst rising geopolitical tensions </vt:lpstr>
      <vt:lpstr>Opportunities in energy + OPEC pricing power is back to 1970s style</vt:lpstr>
      <vt:lpstr>Energy stocks to outperform as oil prices rise back above US$100</vt:lpstr>
      <vt:lpstr>Climate change is going to drive up demand for uranium</vt:lpstr>
      <vt:lpstr>Global uranium miners cheap</vt:lpstr>
      <vt:lpstr>Top 10 Holdings in FPC - 2023</vt:lpstr>
      <vt:lpstr>Geographic Exposure – Sept 2023</vt:lpstr>
      <vt:lpstr>Sector Dispersion – Sept 2023</vt:lpstr>
      <vt:lpstr>PowerPoint Presentation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Lawson</dc:creator>
  <cp:lastModifiedBy>Anna Nguyen</cp:lastModifiedBy>
  <cp:revision>52</cp:revision>
  <cp:lastPrinted>2021-10-31T22:16:32Z</cp:lastPrinted>
  <dcterms:created xsi:type="dcterms:W3CDTF">2020-11-16T04:33:47Z</dcterms:created>
  <dcterms:modified xsi:type="dcterms:W3CDTF">2023-10-10T22:05:53Z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2019-10-17T00:00:00Z</vt:filetime>
  </property>
  <property fmtid="{D5CDD505-2E9C-101B-9397-08002B2CF9AE}" pid="3" name="Creator">
    <vt:lpwstr>Microsoft® PowerPoint® for Office 365</vt:lpwstr>
  </property>
  <property fmtid="{D5CDD505-2E9C-101B-9397-08002B2CF9AE}" pid="4" name="LastSaved">
    <vt:filetime>2020-11-16T00:00:00Z</vt:filetime>
  </property>
  <property fmtid="{D5CDD505-2E9C-101B-9397-08002B2CF9AE}" pid="5" name="ContentTypeId">
    <vt:lpwstr>0x01010078309C797BC1BE4E979F14BAAA6FE8CD</vt:lpwstr>
  </property>
  <property fmtid="{D5CDD505-2E9C-101B-9397-08002B2CF9AE}" pid="6" name="MediaServiceImageTags">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